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1" r:id="rId3"/>
    <p:sldId id="305" r:id="rId4"/>
    <p:sldId id="277" r:id="rId5"/>
    <p:sldId id="279" r:id="rId6"/>
    <p:sldId id="281" r:id="rId7"/>
    <p:sldId id="306" r:id="rId8"/>
    <p:sldId id="282" r:id="rId9"/>
    <p:sldId id="304" r:id="rId10"/>
    <p:sldId id="292" r:id="rId11"/>
    <p:sldId id="270" r:id="rId12"/>
    <p:sldId id="273" r:id="rId13"/>
  </p:sldIdLst>
  <p:sldSz cx="9906000" cy="6858000" type="A4"/>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508">
          <p15:clr>
            <a:srgbClr val="A4A3A4"/>
          </p15:clr>
        </p15:guide>
        <p15:guide id="2" orient="horz" pos="890">
          <p15:clr>
            <a:srgbClr val="A4A3A4"/>
          </p15:clr>
        </p15:guide>
        <p15:guide id="3" pos="3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FF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3846" autoAdjust="0"/>
  </p:normalViewPr>
  <p:slideViewPr>
    <p:cSldViewPr snapToObjects="1">
      <p:cViewPr varScale="1">
        <p:scale>
          <a:sx n="84" d="100"/>
          <a:sy n="84" d="100"/>
        </p:scale>
        <p:origin x="972" y="78"/>
      </p:cViewPr>
      <p:guideLst>
        <p:guide orient="horz" pos="508"/>
        <p:guide orient="horz" pos="890"/>
        <p:guide pos="353"/>
      </p:guideLst>
    </p:cSldViewPr>
  </p:slideViewPr>
  <p:outlineViewPr>
    <p:cViewPr>
      <p:scale>
        <a:sx n="33" d="100"/>
        <a:sy n="33" d="100"/>
      </p:scale>
      <p:origin x="0" y="37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t" anchorCtr="0" compatLnSpc="1">
            <a:prstTxWarp prst="textNoShape">
              <a:avLst/>
            </a:prstTxWarp>
          </a:bodyPr>
          <a:lstStyle>
            <a:lvl1pPr defTabSz="477776">
              <a:defRPr sz="1300">
                <a:latin typeface="Calibri" pitchFamily="34" charset="0"/>
                <a:ea typeface="ＭＳ Ｐゴシック" pitchFamily="-106" charset="-128"/>
              </a:defRPr>
            </a:lvl1pPr>
          </a:lstStyle>
          <a:p>
            <a:pPr>
              <a:defRPr/>
            </a:pPr>
            <a:endParaRPr lang="de-DE" altLang="de-DE" dirty="0"/>
          </a:p>
        </p:txBody>
      </p:sp>
      <p:sp>
        <p:nvSpPr>
          <p:cNvPr id="3" name="Datumsplatzhalter 2"/>
          <p:cNvSpPr>
            <a:spLocks noGrp="1"/>
          </p:cNvSpPr>
          <p:nvPr>
            <p:ph type="dt" sz="quarter" idx="1"/>
          </p:nvPr>
        </p:nvSpPr>
        <p:spPr bwMode="auto">
          <a:xfrm>
            <a:off x="3850294"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t" anchorCtr="0" compatLnSpc="1">
            <a:prstTxWarp prst="textNoShape">
              <a:avLst/>
            </a:prstTxWarp>
          </a:bodyPr>
          <a:lstStyle>
            <a:lvl1pPr algn="r" defTabSz="477776">
              <a:defRPr sz="1300">
                <a:latin typeface="Calibri" pitchFamily="34" charset="0"/>
                <a:ea typeface="ＭＳ Ｐゴシック" pitchFamily="-106" charset="-128"/>
              </a:defRPr>
            </a:lvl1pPr>
          </a:lstStyle>
          <a:p>
            <a:pPr>
              <a:defRPr/>
            </a:pPr>
            <a:fld id="{E6124B44-7E4C-4A7B-98E7-D5D30A28F7D8}" type="datetime1">
              <a:rPr lang="de-DE" altLang="de-DE"/>
              <a:pPr>
                <a:defRPr/>
              </a:pPr>
              <a:t>07.01.2019</a:t>
            </a:fld>
            <a:endParaRPr lang="de-DE" altLang="de-DE" dirty="0"/>
          </a:p>
        </p:txBody>
      </p:sp>
      <p:sp>
        <p:nvSpPr>
          <p:cNvPr id="4" name="Fußzeilenplatzhalter 3"/>
          <p:cNvSpPr>
            <a:spLocks noGrp="1"/>
          </p:cNvSpPr>
          <p:nvPr>
            <p:ph type="ftr" sz="quarter" idx="2"/>
          </p:nvPr>
        </p:nvSpPr>
        <p:spPr bwMode="auto">
          <a:xfrm>
            <a:off x="0"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b" anchorCtr="0" compatLnSpc="1">
            <a:prstTxWarp prst="textNoShape">
              <a:avLst/>
            </a:prstTxWarp>
          </a:bodyPr>
          <a:lstStyle>
            <a:lvl1pPr defTabSz="477776">
              <a:defRPr sz="1300">
                <a:latin typeface="Calibri" pitchFamily="34" charset="0"/>
                <a:ea typeface="ＭＳ Ｐゴシック" pitchFamily="-106" charset="-128"/>
              </a:defRPr>
            </a:lvl1pPr>
          </a:lstStyle>
          <a:p>
            <a:pPr>
              <a:defRPr/>
            </a:pPr>
            <a:endParaRPr lang="de-DE" altLang="de-DE" dirty="0"/>
          </a:p>
        </p:txBody>
      </p:sp>
      <p:sp>
        <p:nvSpPr>
          <p:cNvPr id="5" name="Foliennummernplatzhalter 4"/>
          <p:cNvSpPr>
            <a:spLocks noGrp="1"/>
          </p:cNvSpPr>
          <p:nvPr>
            <p:ph type="sldNum" sz="quarter" idx="3"/>
          </p:nvPr>
        </p:nvSpPr>
        <p:spPr bwMode="auto">
          <a:xfrm>
            <a:off x="3850294"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b" anchorCtr="0" compatLnSpc="1">
            <a:prstTxWarp prst="textNoShape">
              <a:avLst/>
            </a:prstTxWarp>
          </a:bodyPr>
          <a:lstStyle>
            <a:lvl1pPr algn="r" defTabSz="477776">
              <a:defRPr sz="1300">
                <a:latin typeface="Calibri" pitchFamily="34" charset="0"/>
                <a:ea typeface="ＭＳ Ｐゴシック" pitchFamily="-106" charset="-128"/>
              </a:defRPr>
            </a:lvl1pPr>
          </a:lstStyle>
          <a:p>
            <a:pPr>
              <a:defRPr/>
            </a:pPr>
            <a:fld id="{F30F50A0-4BBF-4878-8310-A1C76F2A09FF}" type="slidenum">
              <a:rPr lang="de-DE" altLang="de-DE"/>
              <a:pPr>
                <a:defRPr/>
              </a:pPr>
              <a:t>‹Nr.›</a:t>
            </a:fld>
            <a:endParaRPr lang="de-DE" altLang="de-DE" dirty="0"/>
          </a:p>
        </p:txBody>
      </p:sp>
    </p:spTree>
    <p:extLst>
      <p:ext uri="{BB962C8B-B14F-4D97-AF65-F5344CB8AC3E}">
        <p14:creationId xmlns:p14="http://schemas.microsoft.com/office/powerpoint/2010/main" val="2216073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t" anchorCtr="0" compatLnSpc="1">
            <a:prstTxWarp prst="textNoShape">
              <a:avLst/>
            </a:prstTxWarp>
          </a:bodyPr>
          <a:lstStyle>
            <a:lvl1pPr defTabSz="477776">
              <a:defRPr sz="1300">
                <a:latin typeface="Calibri" pitchFamily="34" charset="0"/>
                <a:ea typeface="ＭＳ Ｐゴシック" pitchFamily="-106" charset="-128"/>
              </a:defRPr>
            </a:lvl1pPr>
          </a:lstStyle>
          <a:p>
            <a:pPr>
              <a:defRPr/>
            </a:pPr>
            <a:endParaRPr lang="de-DE" altLang="de-DE" dirty="0"/>
          </a:p>
        </p:txBody>
      </p:sp>
      <p:sp>
        <p:nvSpPr>
          <p:cNvPr id="3" name="Datumsplatzhalter 2"/>
          <p:cNvSpPr>
            <a:spLocks noGrp="1"/>
          </p:cNvSpPr>
          <p:nvPr>
            <p:ph type="dt" idx="1"/>
          </p:nvPr>
        </p:nvSpPr>
        <p:spPr bwMode="auto">
          <a:xfrm>
            <a:off x="3850294"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t" anchorCtr="0" compatLnSpc="1">
            <a:prstTxWarp prst="textNoShape">
              <a:avLst/>
            </a:prstTxWarp>
          </a:bodyPr>
          <a:lstStyle>
            <a:lvl1pPr algn="r" defTabSz="477776">
              <a:defRPr sz="1300">
                <a:latin typeface="Calibri" pitchFamily="34" charset="0"/>
                <a:ea typeface="ＭＳ Ｐゴシック" pitchFamily="-106" charset="-128"/>
              </a:defRPr>
            </a:lvl1pPr>
          </a:lstStyle>
          <a:p>
            <a:pPr>
              <a:defRPr/>
            </a:pPr>
            <a:fld id="{0B7BD05C-5296-4B35-8C7A-C91AE0E5A827}" type="datetime1">
              <a:rPr lang="de-DE" altLang="de-DE"/>
              <a:pPr>
                <a:defRPr/>
              </a:pPr>
              <a:t>07.01.2019</a:t>
            </a:fld>
            <a:endParaRPr lang="de-DE" altLang="de-DE" dirty="0"/>
          </a:p>
        </p:txBody>
      </p:sp>
      <p:sp>
        <p:nvSpPr>
          <p:cNvPr id="10244" name="Folienbildplatzhalter 3"/>
          <p:cNvSpPr>
            <a:spLocks noGrp="1" noRot="1" noChangeAspect="1"/>
          </p:cNvSpPr>
          <p:nvPr>
            <p:ph type="sldImg" idx="2"/>
          </p:nvPr>
        </p:nvSpPr>
        <p:spPr bwMode="auto">
          <a:xfrm>
            <a:off x="711200" y="744538"/>
            <a:ext cx="5376863"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izenplatzhalter 4"/>
          <p:cNvSpPr>
            <a:spLocks noGrp="1"/>
          </p:cNvSpPr>
          <p:nvPr>
            <p:ph type="body" sz="quarter" idx="3"/>
          </p:nvPr>
        </p:nvSpPr>
        <p:spPr bwMode="auto">
          <a:xfrm>
            <a:off x="679464" y="4714653"/>
            <a:ext cx="5438748" cy="446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t" anchorCtr="0" compatLnSpc="1">
            <a:prstTxWarp prst="textNoShape">
              <a:avLst/>
            </a:prstTxWarp>
          </a:bodyPr>
          <a:lstStyle/>
          <a:p>
            <a:pPr lvl="0"/>
            <a:r>
              <a:rPr lang="de-DE" altLang="de-DE" noProof="0" smtClean="0"/>
              <a:t>Mastertextformat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6" name="Fußzeilenplatzhalter 5"/>
          <p:cNvSpPr>
            <a:spLocks noGrp="1"/>
          </p:cNvSpPr>
          <p:nvPr>
            <p:ph type="ftr" sz="quarter" idx="4"/>
          </p:nvPr>
        </p:nvSpPr>
        <p:spPr bwMode="auto">
          <a:xfrm>
            <a:off x="0"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b" anchorCtr="0" compatLnSpc="1">
            <a:prstTxWarp prst="textNoShape">
              <a:avLst/>
            </a:prstTxWarp>
          </a:bodyPr>
          <a:lstStyle>
            <a:lvl1pPr defTabSz="477776">
              <a:defRPr sz="1300">
                <a:latin typeface="Calibri" pitchFamily="34" charset="0"/>
                <a:ea typeface="ＭＳ Ｐゴシック" pitchFamily="-106" charset="-128"/>
              </a:defRPr>
            </a:lvl1pPr>
          </a:lstStyle>
          <a:p>
            <a:pPr>
              <a:defRPr/>
            </a:pPr>
            <a:endParaRPr lang="de-DE" altLang="de-DE" dirty="0"/>
          </a:p>
        </p:txBody>
      </p:sp>
      <p:sp>
        <p:nvSpPr>
          <p:cNvPr id="7" name="Foliennummernplatzhalter 6"/>
          <p:cNvSpPr>
            <a:spLocks noGrp="1"/>
          </p:cNvSpPr>
          <p:nvPr>
            <p:ph type="sldNum" sz="quarter" idx="5"/>
          </p:nvPr>
        </p:nvSpPr>
        <p:spPr bwMode="auto">
          <a:xfrm>
            <a:off x="3850294"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49" tIns="47775" rIns="95549" bIns="47775" numCol="1" anchor="b" anchorCtr="0" compatLnSpc="1">
            <a:prstTxWarp prst="textNoShape">
              <a:avLst/>
            </a:prstTxWarp>
          </a:bodyPr>
          <a:lstStyle>
            <a:lvl1pPr algn="r" defTabSz="477776">
              <a:defRPr sz="1300">
                <a:latin typeface="Calibri" pitchFamily="34" charset="0"/>
                <a:ea typeface="ＭＳ Ｐゴシック" pitchFamily="-106" charset="-128"/>
              </a:defRPr>
            </a:lvl1pPr>
          </a:lstStyle>
          <a:p>
            <a:pPr>
              <a:defRPr/>
            </a:pPr>
            <a:fld id="{44ECEAC0-BD82-4204-886C-1BE13EFD667C}" type="slidenum">
              <a:rPr lang="de-DE" altLang="de-DE"/>
              <a:pPr>
                <a:defRPr/>
              </a:pPr>
              <a:t>‹Nr.›</a:t>
            </a:fld>
            <a:endParaRPr lang="de-DE" altLang="de-DE" dirty="0"/>
          </a:p>
        </p:txBody>
      </p:sp>
    </p:spTree>
    <p:extLst>
      <p:ext uri="{BB962C8B-B14F-4D97-AF65-F5344CB8AC3E}">
        <p14:creationId xmlns:p14="http://schemas.microsoft.com/office/powerpoint/2010/main" val="913608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645336AD-5162-4109-B519-7758F3BCADA6}" type="datetime1">
              <a:rPr lang="de-DE" altLang="de-DE"/>
              <a:pPr>
                <a:defRPr/>
              </a:pPr>
              <a:t>07.01.2019</a:t>
            </a:fld>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88CD1D17-5AC0-4164-9567-3D91A48416B4}" type="slidenum">
              <a:rPr lang="de-DE" altLang="de-DE"/>
              <a:pPr>
                <a:defRPr/>
              </a:pPr>
              <a:t>‹Nr.›</a:t>
            </a:fld>
            <a:endParaRPr lang="de-DE" altLang="de-DE" dirty="0"/>
          </a:p>
        </p:txBody>
      </p:sp>
    </p:spTree>
    <p:extLst>
      <p:ext uri="{BB962C8B-B14F-4D97-AF65-F5344CB8AC3E}">
        <p14:creationId xmlns:p14="http://schemas.microsoft.com/office/powerpoint/2010/main" val="294277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233F131-D9FF-4ED3-9FDB-C9E6F600B46B}" type="datetime1">
              <a:rPr lang="de-DE" altLang="de-DE"/>
              <a:pPr>
                <a:defRPr/>
              </a:pPr>
              <a:t>07.01.2019</a:t>
            </a:fld>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76C980AE-D27E-4C1B-B0D8-5BD6F81EBCBB}" type="slidenum">
              <a:rPr lang="de-DE" altLang="de-DE"/>
              <a:pPr>
                <a:defRPr/>
              </a:pPr>
              <a:t>‹Nr.›</a:t>
            </a:fld>
            <a:endParaRPr lang="de-DE" altLang="de-DE" dirty="0"/>
          </a:p>
        </p:txBody>
      </p:sp>
    </p:spTree>
    <p:extLst>
      <p:ext uri="{BB962C8B-B14F-4D97-AF65-F5344CB8AC3E}">
        <p14:creationId xmlns:p14="http://schemas.microsoft.com/office/powerpoint/2010/main" val="266571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95300" y="274639"/>
            <a:ext cx="652145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68EE288-2A06-47BA-B0A4-77DA9AF705C7}" type="datetime1">
              <a:rPr lang="de-DE" altLang="de-DE"/>
              <a:pPr>
                <a:defRPr/>
              </a:pPr>
              <a:t>07.01.2019</a:t>
            </a:fld>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FC58A3C8-540F-447C-A301-D8C527DDD332}" type="slidenum">
              <a:rPr lang="de-DE" altLang="de-DE"/>
              <a:pPr>
                <a:defRPr/>
              </a:pPr>
              <a:t>‹Nr.›</a:t>
            </a:fld>
            <a:endParaRPr lang="de-DE" altLang="de-DE" dirty="0"/>
          </a:p>
        </p:txBody>
      </p:sp>
    </p:spTree>
    <p:extLst>
      <p:ext uri="{BB962C8B-B14F-4D97-AF65-F5344CB8AC3E}">
        <p14:creationId xmlns:p14="http://schemas.microsoft.com/office/powerpoint/2010/main" val="12238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95300" y="511175"/>
            <a:ext cx="1060450" cy="366713"/>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09588" y="1268413"/>
            <a:ext cx="1249362" cy="2381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1911350" y="1268413"/>
            <a:ext cx="1250950" cy="2381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9588" y="1658938"/>
            <a:ext cx="1249362" cy="2397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1911350" y="1658938"/>
            <a:ext cx="1250950" cy="2397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CF31DF2A-779C-4383-B84A-E5F5D1949185}" type="datetime1">
              <a:rPr lang="de-DE" altLang="de-DE"/>
              <a:pPr>
                <a:defRPr/>
              </a:pPr>
              <a:t>07.01.2019</a:t>
            </a:fld>
            <a:endParaRPr lang="de-DE" altLang="de-DE" dirty="0"/>
          </a:p>
        </p:txBody>
      </p:sp>
      <p:sp>
        <p:nvSpPr>
          <p:cNvPr id="8" name="Fußzeilenplatzhalter 4"/>
          <p:cNvSpPr>
            <a:spLocks noGrp="1"/>
          </p:cNvSpPr>
          <p:nvPr>
            <p:ph type="ftr" sz="quarter" idx="11"/>
          </p:nvPr>
        </p:nvSpPr>
        <p:spPr/>
        <p:txBody>
          <a:bodyPr/>
          <a:lstStyle>
            <a:lvl1pPr>
              <a:defRPr/>
            </a:lvl1pPr>
          </a:lstStyle>
          <a:p>
            <a:pPr>
              <a:defRPr/>
            </a:pPr>
            <a:endParaRPr lang="de-DE" altLang="de-DE" dirty="0"/>
          </a:p>
        </p:txBody>
      </p:sp>
      <p:sp>
        <p:nvSpPr>
          <p:cNvPr id="9" name="Foliennummernplatzhalter 5"/>
          <p:cNvSpPr>
            <a:spLocks noGrp="1"/>
          </p:cNvSpPr>
          <p:nvPr>
            <p:ph type="sldNum" sz="quarter" idx="12"/>
          </p:nvPr>
        </p:nvSpPr>
        <p:spPr/>
        <p:txBody>
          <a:bodyPr/>
          <a:lstStyle>
            <a:lvl1pPr>
              <a:defRPr/>
            </a:lvl1pPr>
          </a:lstStyle>
          <a:p>
            <a:pPr>
              <a:defRPr/>
            </a:pPr>
            <a:fld id="{B6BAB37F-E680-41B5-93CC-43CE4674B89B}" type="slidenum">
              <a:rPr lang="de-DE" altLang="de-DE"/>
              <a:pPr>
                <a:defRPr/>
              </a:pPr>
              <a:t>‹Nr.›</a:t>
            </a:fld>
            <a:endParaRPr lang="de-DE" altLang="de-DE" dirty="0"/>
          </a:p>
        </p:txBody>
      </p:sp>
    </p:spTree>
    <p:extLst>
      <p:ext uri="{BB962C8B-B14F-4D97-AF65-F5344CB8AC3E}">
        <p14:creationId xmlns:p14="http://schemas.microsoft.com/office/powerpoint/2010/main" val="130718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511175"/>
            <a:ext cx="1060450" cy="3667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9588" y="1268413"/>
            <a:ext cx="1249362" cy="6302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911350" y="1268413"/>
            <a:ext cx="1250950" cy="6302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02CB660-454A-431E-B21A-3D210ED2139B}" type="datetime1">
              <a:rPr lang="de-DE" altLang="de-DE"/>
              <a:pPr>
                <a:defRPr/>
              </a:pPr>
              <a:t>07.01.2019</a:t>
            </a:fld>
            <a:endParaRPr lang="de-DE" altLang="de-DE" dirty="0"/>
          </a:p>
        </p:txBody>
      </p:sp>
      <p:sp>
        <p:nvSpPr>
          <p:cNvPr id="6" name="Fußzeilenplatzhalter 4"/>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p:cNvSpPr>
            <a:spLocks noGrp="1"/>
          </p:cNvSpPr>
          <p:nvPr>
            <p:ph type="sldNum" sz="quarter" idx="12"/>
          </p:nvPr>
        </p:nvSpPr>
        <p:spPr/>
        <p:txBody>
          <a:bodyPr/>
          <a:lstStyle>
            <a:lvl1pPr>
              <a:defRPr/>
            </a:lvl1pPr>
          </a:lstStyle>
          <a:p>
            <a:pPr>
              <a:defRPr/>
            </a:pPr>
            <a:fld id="{D9DF0429-EB21-405B-B9DB-B5967285793C}" type="slidenum">
              <a:rPr lang="de-DE" altLang="de-DE"/>
              <a:pPr>
                <a:defRPr/>
              </a:pPr>
              <a:t>‹Nr.›</a:t>
            </a:fld>
            <a:endParaRPr lang="de-DE" altLang="de-DE" dirty="0"/>
          </a:p>
        </p:txBody>
      </p:sp>
    </p:spTree>
    <p:extLst>
      <p:ext uri="{BB962C8B-B14F-4D97-AF65-F5344CB8AC3E}">
        <p14:creationId xmlns:p14="http://schemas.microsoft.com/office/powerpoint/2010/main" val="315772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545D8425-2018-4181-85A2-EDBCBFBD8BD6}" type="datetime1">
              <a:rPr lang="de-DE" altLang="de-DE"/>
              <a:pPr>
                <a:defRPr/>
              </a:pPr>
              <a:t>07.01.2019</a:t>
            </a:fld>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FE60A400-2F20-4062-9015-CDC00AEDE71D}" type="slidenum">
              <a:rPr lang="de-DE" altLang="de-DE"/>
              <a:pPr>
                <a:defRPr/>
              </a:pPr>
              <a:t>‹Nr.›</a:t>
            </a:fld>
            <a:endParaRPr lang="de-DE" altLang="de-DE" dirty="0"/>
          </a:p>
        </p:txBody>
      </p:sp>
    </p:spTree>
    <p:extLst>
      <p:ext uri="{BB962C8B-B14F-4D97-AF65-F5344CB8AC3E}">
        <p14:creationId xmlns:p14="http://schemas.microsoft.com/office/powerpoint/2010/main" val="259877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pPr>
              <a:defRPr/>
            </a:pPr>
            <a:fld id="{F365787F-0638-4BD4-9503-8EA250AFD7A5}" type="datetime1">
              <a:rPr lang="de-DE" altLang="de-DE"/>
              <a:pPr>
                <a:defRPr/>
              </a:pPr>
              <a:t>07.01.2019</a:t>
            </a:fld>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E31DDE14-A9B9-471D-BB71-AB29D0A3C8FF}" type="slidenum">
              <a:rPr lang="de-DE" altLang="de-DE"/>
              <a:pPr>
                <a:defRPr/>
              </a:pPr>
              <a:t>‹Nr.›</a:t>
            </a:fld>
            <a:endParaRPr lang="de-DE" altLang="de-DE" dirty="0"/>
          </a:p>
        </p:txBody>
      </p:sp>
    </p:spTree>
    <p:extLst>
      <p:ext uri="{BB962C8B-B14F-4D97-AF65-F5344CB8AC3E}">
        <p14:creationId xmlns:p14="http://schemas.microsoft.com/office/powerpoint/2010/main" val="381557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6F447B65-19B5-4C20-8346-7E7EE56AB63E}" type="datetime1">
              <a:rPr lang="de-DE" altLang="de-DE"/>
              <a:pPr>
                <a:defRPr/>
              </a:pPr>
              <a:t>07.01.2019</a:t>
            </a:fld>
            <a:endParaRPr lang="de-DE" altLang="de-DE" dirty="0"/>
          </a:p>
        </p:txBody>
      </p:sp>
      <p:sp>
        <p:nvSpPr>
          <p:cNvPr id="6" name="Fußzeilenplatzhalter 4"/>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p:cNvSpPr>
            <a:spLocks noGrp="1"/>
          </p:cNvSpPr>
          <p:nvPr>
            <p:ph type="sldNum" sz="quarter" idx="12"/>
          </p:nvPr>
        </p:nvSpPr>
        <p:spPr/>
        <p:txBody>
          <a:bodyPr/>
          <a:lstStyle>
            <a:lvl1pPr>
              <a:defRPr/>
            </a:lvl1pPr>
          </a:lstStyle>
          <a:p>
            <a:pPr>
              <a:defRPr/>
            </a:pPr>
            <a:fld id="{5AAFDC31-8937-4006-BA96-0894C40649E8}" type="slidenum">
              <a:rPr lang="de-DE" altLang="de-DE"/>
              <a:pPr>
                <a:defRPr/>
              </a:pPr>
              <a:t>‹Nr.›</a:t>
            </a:fld>
            <a:endParaRPr lang="de-DE" altLang="de-DE" dirty="0"/>
          </a:p>
        </p:txBody>
      </p:sp>
    </p:spTree>
    <p:extLst>
      <p:ext uri="{BB962C8B-B14F-4D97-AF65-F5344CB8AC3E}">
        <p14:creationId xmlns:p14="http://schemas.microsoft.com/office/powerpoint/2010/main" val="64176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92013D3-D18C-4053-AAE6-03A0A285E01E}" type="datetime1">
              <a:rPr lang="de-DE" altLang="de-DE"/>
              <a:pPr>
                <a:defRPr/>
              </a:pPr>
              <a:t>07.01.2019</a:t>
            </a:fld>
            <a:endParaRPr lang="de-DE" altLang="de-DE" dirty="0"/>
          </a:p>
        </p:txBody>
      </p:sp>
      <p:sp>
        <p:nvSpPr>
          <p:cNvPr id="8" name="Fußzeilenplatzhalter 4"/>
          <p:cNvSpPr>
            <a:spLocks noGrp="1"/>
          </p:cNvSpPr>
          <p:nvPr>
            <p:ph type="ftr" sz="quarter" idx="11"/>
          </p:nvPr>
        </p:nvSpPr>
        <p:spPr/>
        <p:txBody>
          <a:bodyPr/>
          <a:lstStyle>
            <a:lvl1pPr>
              <a:defRPr/>
            </a:lvl1pPr>
          </a:lstStyle>
          <a:p>
            <a:pPr>
              <a:defRPr/>
            </a:pPr>
            <a:endParaRPr lang="de-DE" altLang="de-DE" dirty="0"/>
          </a:p>
        </p:txBody>
      </p:sp>
      <p:sp>
        <p:nvSpPr>
          <p:cNvPr id="9" name="Foliennummernplatzhalter 5"/>
          <p:cNvSpPr>
            <a:spLocks noGrp="1"/>
          </p:cNvSpPr>
          <p:nvPr>
            <p:ph type="sldNum" sz="quarter" idx="12"/>
          </p:nvPr>
        </p:nvSpPr>
        <p:spPr/>
        <p:txBody>
          <a:bodyPr/>
          <a:lstStyle>
            <a:lvl1pPr>
              <a:defRPr/>
            </a:lvl1pPr>
          </a:lstStyle>
          <a:p>
            <a:pPr>
              <a:defRPr/>
            </a:pPr>
            <a:fld id="{A9670D8A-82EB-4000-AE30-74EBF051C776}" type="slidenum">
              <a:rPr lang="de-DE" altLang="de-DE"/>
              <a:pPr>
                <a:defRPr/>
              </a:pPr>
              <a:t>‹Nr.›</a:t>
            </a:fld>
            <a:endParaRPr lang="de-DE" altLang="de-DE" dirty="0"/>
          </a:p>
        </p:txBody>
      </p:sp>
    </p:spTree>
    <p:extLst>
      <p:ext uri="{BB962C8B-B14F-4D97-AF65-F5344CB8AC3E}">
        <p14:creationId xmlns:p14="http://schemas.microsoft.com/office/powerpoint/2010/main" val="301113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FEAD50DA-FC45-4230-8C5F-0643730170D1}" type="datetime1">
              <a:rPr lang="de-DE" altLang="de-DE"/>
              <a:pPr>
                <a:defRPr/>
              </a:pPr>
              <a:t>07.01.2019</a:t>
            </a:fld>
            <a:endParaRPr lang="de-DE" altLang="de-DE" dirty="0"/>
          </a:p>
        </p:txBody>
      </p:sp>
      <p:sp>
        <p:nvSpPr>
          <p:cNvPr id="4" name="Fußzeilenplatzhalter 4"/>
          <p:cNvSpPr>
            <a:spLocks noGrp="1"/>
          </p:cNvSpPr>
          <p:nvPr>
            <p:ph type="ftr" sz="quarter" idx="11"/>
          </p:nvPr>
        </p:nvSpPr>
        <p:spPr/>
        <p:txBody>
          <a:bodyPr/>
          <a:lstStyle>
            <a:lvl1pPr>
              <a:defRPr/>
            </a:lvl1pPr>
          </a:lstStyle>
          <a:p>
            <a:pPr>
              <a:defRPr/>
            </a:pPr>
            <a:endParaRPr lang="de-DE" altLang="de-DE" dirty="0"/>
          </a:p>
        </p:txBody>
      </p:sp>
      <p:sp>
        <p:nvSpPr>
          <p:cNvPr id="5" name="Foliennummernplatzhalter 5"/>
          <p:cNvSpPr>
            <a:spLocks noGrp="1"/>
          </p:cNvSpPr>
          <p:nvPr>
            <p:ph type="sldNum" sz="quarter" idx="12"/>
          </p:nvPr>
        </p:nvSpPr>
        <p:spPr/>
        <p:txBody>
          <a:bodyPr/>
          <a:lstStyle>
            <a:lvl1pPr>
              <a:defRPr/>
            </a:lvl1pPr>
          </a:lstStyle>
          <a:p>
            <a:pPr>
              <a:defRPr/>
            </a:pPr>
            <a:fld id="{7AC1807A-F263-441E-8FA3-B179A1D8E037}" type="slidenum">
              <a:rPr lang="de-DE" altLang="de-DE"/>
              <a:pPr>
                <a:defRPr/>
              </a:pPr>
              <a:t>‹Nr.›</a:t>
            </a:fld>
            <a:endParaRPr lang="de-DE" altLang="de-DE" dirty="0"/>
          </a:p>
        </p:txBody>
      </p:sp>
    </p:spTree>
    <p:extLst>
      <p:ext uri="{BB962C8B-B14F-4D97-AF65-F5344CB8AC3E}">
        <p14:creationId xmlns:p14="http://schemas.microsoft.com/office/powerpoint/2010/main" val="387633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454C6D1-6D15-4921-838B-4EEE08EDE548}" type="datetime1">
              <a:rPr lang="de-DE" altLang="de-DE"/>
              <a:pPr>
                <a:defRPr/>
              </a:pPr>
              <a:t>07.01.2019</a:t>
            </a:fld>
            <a:endParaRPr lang="de-DE" altLang="de-DE" dirty="0"/>
          </a:p>
        </p:txBody>
      </p:sp>
      <p:sp>
        <p:nvSpPr>
          <p:cNvPr id="3" name="Fußzeilenplatzhalter 4"/>
          <p:cNvSpPr>
            <a:spLocks noGrp="1"/>
          </p:cNvSpPr>
          <p:nvPr>
            <p:ph type="ftr" sz="quarter" idx="11"/>
          </p:nvPr>
        </p:nvSpPr>
        <p:spPr/>
        <p:txBody>
          <a:bodyPr/>
          <a:lstStyle>
            <a:lvl1pPr>
              <a:defRPr/>
            </a:lvl1pPr>
          </a:lstStyle>
          <a:p>
            <a:pPr>
              <a:defRPr/>
            </a:pPr>
            <a:endParaRPr lang="de-DE" altLang="de-DE" dirty="0"/>
          </a:p>
        </p:txBody>
      </p:sp>
      <p:sp>
        <p:nvSpPr>
          <p:cNvPr id="4" name="Foliennummernplatzhalter 5"/>
          <p:cNvSpPr>
            <a:spLocks noGrp="1"/>
          </p:cNvSpPr>
          <p:nvPr>
            <p:ph type="sldNum" sz="quarter" idx="12"/>
          </p:nvPr>
        </p:nvSpPr>
        <p:spPr/>
        <p:txBody>
          <a:bodyPr/>
          <a:lstStyle>
            <a:lvl1pPr>
              <a:defRPr/>
            </a:lvl1pPr>
          </a:lstStyle>
          <a:p>
            <a:pPr>
              <a:defRPr/>
            </a:pPr>
            <a:fld id="{8AF8408F-8BF4-45FC-8157-C4F4C9BE1E18}" type="slidenum">
              <a:rPr lang="de-DE" altLang="de-DE"/>
              <a:pPr>
                <a:defRPr/>
              </a:pPr>
              <a:t>‹Nr.›</a:t>
            </a:fld>
            <a:endParaRPr lang="de-DE" altLang="de-DE" dirty="0"/>
          </a:p>
        </p:txBody>
      </p:sp>
    </p:spTree>
    <p:extLst>
      <p:ext uri="{BB962C8B-B14F-4D97-AF65-F5344CB8AC3E}">
        <p14:creationId xmlns:p14="http://schemas.microsoft.com/office/powerpoint/2010/main" val="336927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BCA70673-F243-4087-B3A9-C9AF7BB6721A}" type="datetime1">
              <a:rPr lang="de-DE" altLang="de-DE"/>
              <a:pPr>
                <a:defRPr/>
              </a:pPr>
              <a:t>07.01.2019</a:t>
            </a:fld>
            <a:endParaRPr lang="de-DE" altLang="de-DE" dirty="0"/>
          </a:p>
        </p:txBody>
      </p:sp>
      <p:sp>
        <p:nvSpPr>
          <p:cNvPr id="6" name="Fußzeilenplatzhalter 4"/>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p:cNvSpPr>
            <a:spLocks noGrp="1"/>
          </p:cNvSpPr>
          <p:nvPr>
            <p:ph type="sldNum" sz="quarter" idx="12"/>
          </p:nvPr>
        </p:nvSpPr>
        <p:spPr/>
        <p:txBody>
          <a:bodyPr/>
          <a:lstStyle>
            <a:lvl1pPr>
              <a:defRPr/>
            </a:lvl1pPr>
          </a:lstStyle>
          <a:p>
            <a:pPr>
              <a:defRPr/>
            </a:pPr>
            <a:fld id="{27066080-45EC-4727-BF14-49C32B34F67C}" type="slidenum">
              <a:rPr lang="de-DE" altLang="de-DE"/>
              <a:pPr>
                <a:defRPr/>
              </a:pPr>
              <a:t>‹Nr.›</a:t>
            </a:fld>
            <a:endParaRPr lang="de-DE" altLang="de-DE" dirty="0"/>
          </a:p>
        </p:txBody>
      </p:sp>
    </p:spTree>
    <p:extLst>
      <p:ext uri="{BB962C8B-B14F-4D97-AF65-F5344CB8AC3E}">
        <p14:creationId xmlns:p14="http://schemas.microsoft.com/office/powerpoint/2010/main" val="355349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941645" y="612775"/>
            <a:ext cx="5943600" cy="4114800"/>
          </a:xfrm>
        </p:spPr>
        <p:txBody>
          <a:bodyPr wrap="square" lIns="91440" rIns="9144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97AFE68B-CC0E-4A69-8774-AB5CA407817F}" type="datetime1">
              <a:rPr lang="de-DE" altLang="de-DE"/>
              <a:pPr>
                <a:defRPr/>
              </a:pPr>
              <a:t>07.01.2019</a:t>
            </a:fld>
            <a:endParaRPr lang="de-DE" altLang="de-DE" dirty="0"/>
          </a:p>
        </p:txBody>
      </p:sp>
      <p:sp>
        <p:nvSpPr>
          <p:cNvPr id="6" name="Fußzeilenplatzhalter 4"/>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p:cNvSpPr>
            <a:spLocks noGrp="1"/>
          </p:cNvSpPr>
          <p:nvPr>
            <p:ph type="sldNum" sz="quarter" idx="12"/>
          </p:nvPr>
        </p:nvSpPr>
        <p:spPr/>
        <p:txBody>
          <a:bodyPr/>
          <a:lstStyle>
            <a:lvl1pPr>
              <a:defRPr/>
            </a:lvl1pPr>
          </a:lstStyle>
          <a:p>
            <a:pPr>
              <a:defRPr/>
            </a:pPr>
            <a:fld id="{EA21F8EB-F6CC-41D7-9639-C06AA8D11BDC}" type="slidenum">
              <a:rPr lang="de-DE" altLang="de-DE"/>
              <a:pPr>
                <a:defRPr/>
              </a:pPr>
              <a:t>‹Nr.›</a:t>
            </a:fld>
            <a:endParaRPr lang="de-DE" altLang="de-DE" dirty="0"/>
          </a:p>
        </p:txBody>
      </p:sp>
    </p:spTree>
    <p:extLst>
      <p:ext uri="{BB962C8B-B14F-4D97-AF65-F5344CB8AC3E}">
        <p14:creationId xmlns:p14="http://schemas.microsoft.com/office/powerpoint/2010/main" val="106701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509588" y="1268413"/>
            <a:ext cx="26527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4000" tIns="45720" rIns="54000" bIns="45720" numCol="1" anchor="t" anchorCtr="0" compatLnSpc="1">
            <a:prstTxWarp prst="textNoShape">
              <a:avLst/>
            </a:prstTxWarp>
            <a:spAutoFit/>
          </a:bodyPr>
          <a:lstStyle/>
          <a:p>
            <a:pPr lvl="0"/>
            <a:r>
              <a:rPr lang="de-DE" altLang="de-DE" smtClean="0"/>
              <a:t>Mastertextformat bearbeiten</a:t>
            </a:r>
          </a:p>
          <a:p>
            <a:pPr lvl="1"/>
            <a:r>
              <a:rPr lang="de-DE" altLang="de-DE" smtClean="0"/>
              <a:t>Zweite Ebene</a:t>
            </a:r>
          </a:p>
        </p:txBody>
      </p:sp>
      <p:sp>
        <p:nvSpPr>
          <p:cNvPr id="4" name="Datumsplatzhalt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06" charset="-128"/>
              </a:defRPr>
            </a:lvl1pPr>
          </a:lstStyle>
          <a:p>
            <a:pPr>
              <a:defRPr/>
            </a:pPr>
            <a:fld id="{8AB7A241-CF8B-4D4C-B4C8-D7618EDAE417}" type="datetime1">
              <a:rPr lang="de-DE" altLang="de-DE"/>
              <a:pPr>
                <a:defRPr/>
              </a:pPr>
              <a:t>07.01.2019</a:t>
            </a:fld>
            <a:endParaRPr lang="de-DE" altLang="de-DE" dirty="0"/>
          </a:p>
        </p:txBody>
      </p:sp>
      <p:sp>
        <p:nvSpPr>
          <p:cNvPr id="5" name="Fußzeilenplatzhalter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06" charset="-128"/>
              </a:defRPr>
            </a:lvl1pPr>
          </a:lstStyle>
          <a:p>
            <a:pPr>
              <a:defRPr/>
            </a:pPr>
            <a:endParaRPr lang="de-DE" altLang="de-DE" dirty="0"/>
          </a:p>
        </p:txBody>
      </p:sp>
      <p:sp>
        <p:nvSpPr>
          <p:cNvPr id="6" name="Foliennummernplatzhalt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06" charset="-128"/>
              </a:defRPr>
            </a:lvl1pPr>
          </a:lstStyle>
          <a:p>
            <a:pPr>
              <a:defRPr/>
            </a:pPr>
            <a:fld id="{6FD3BC57-1DF7-4636-87D3-4B993AE7A211}" type="slidenum">
              <a:rPr lang="de-DE" altLang="de-DE"/>
              <a:pPr>
                <a:defRPr/>
              </a:pPr>
              <a:t>‹Nr.›</a:t>
            </a:fld>
            <a:endParaRPr lang="de-DE" altLang="de-DE" dirty="0"/>
          </a:p>
        </p:txBody>
      </p:sp>
      <p:sp>
        <p:nvSpPr>
          <p:cNvPr id="2" name="Rechteck 3"/>
          <p:cNvSpPr/>
          <p:nvPr/>
        </p:nvSpPr>
        <p:spPr>
          <a:xfrm>
            <a:off x="0" y="0"/>
            <a:ext cx="9906000" cy="1066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defRPr/>
            </a:pPr>
            <a:endParaRPr lang="de-DE" altLang="de-DE" sz="1800" dirty="0" smtClean="0">
              <a:solidFill>
                <a:srgbClr val="FFFFFF"/>
              </a:solidFill>
              <a:latin typeface="Calibri" pitchFamily="34" charset="0"/>
            </a:endParaRPr>
          </a:p>
        </p:txBody>
      </p:sp>
      <p:pic>
        <p:nvPicPr>
          <p:cNvPr id="1031" name="Bild 4" descr="bremen_innovativ_neu.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48650" y="279400"/>
            <a:ext cx="11906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Bild 6" descr="wfb.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467600" y="6251575"/>
            <a:ext cx="21447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460375" y="6396038"/>
            <a:ext cx="6356350" cy="246062"/>
          </a:xfrm>
          <a:prstGeom prst="rect">
            <a:avLst/>
          </a:prstGeom>
          <a:noFill/>
        </p:spPr>
        <p:txBody>
          <a:bodyPr>
            <a:spAutoFit/>
          </a:bodyPr>
          <a:lstStyle>
            <a:lvl1pPr eaLnBrk="0" hangingPunct="0">
              <a:tabLst>
                <a:tab pos="2328863" algn="l"/>
              </a:tabLst>
              <a:defRPr sz="2400">
                <a:solidFill>
                  <a:schemeClr val="tx1"/>
                </a:solidFill>
                <a:latin typeface="Arial" charset="0"/>
                <a:ea typeface="ＭＳ Ｐゴシック" pitchFamily="-106" charset="-128"/>
              </a:defRPr>
            </a:lvl1pPr>
            <a:lvl2pPr marL="37931725" indent="-37474525" eaLnBrk="0" hangingPunct="0">
              <a:tabLst>
                <a:tab pos="2328863" algn="l"/>
              </a:tabLst>
              <a:defRPr sz="2400">
                <a:solidFill>
                  <a:schemeClr val="tx1"/>
                </a:solidFill>
                <a:latin typeface="Arial" charset="0"/>
                <a:ea typeface="ＭＳ Ｐゴシック" pitchFamily="-106" charset="-128"/>
              </a:defRPr>
            </a:lvl2pPr>
            <a:lvl3pPr eaLnBrk="0" hangingPunct="0">
              <a:tabLst>
                <a:tab pos="2328863" algn="l"/>
              </a:tabLst>
              <a:defRPr sz="2400">
                <a:solidFill>
                  <a:schemeClr val="tx1"/>
                </a:solidFill>
                <a:latin typeface="Arial" charset="0"/>
                <a:ea typeface="ＭＳ Ｐゴシック" pitchFamily="-106" charset="-128"/>
              </a:defRPr>
            </a:lvl3pPr>
            <a:lvl4pPr eaLnBrk="0" hangingPunct="0">
              <a:tabLst>
                <a:tab pos="2328863" algn="l"/>
              </a:tabLst>
              <a:defRPr sz="2400">
                <a:solidFill>
                  <a:schemeClr val="tx1"/>
                </a:solidFill>
                <a:latin typeface="Arial" charset="0"/>
                <a:ea typeface="ＭＳ Ｐゴシック" pitchFamily="-106" charset="-128"/>
              </a:defRPr>
            </a:lvl4pPr>
            <a:lvl5pPr eaLnBrk="0" hangingPunct="0">
              <a:tabLst>
                <a:tab pos="2328863" algn="l"/>
              </a:tabLst>
              <a:defRPr sz="24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2328863" algn="l"/>
              </a:tabLs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2328863" algn="l"/>
              </a:tabLs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2328863" algn="l"/>
              </a:tabLs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2328863" algn="l"/>
              </a:tabLst>
              <a:defRPr sz="2400">
                <a:solidFill>
                  <a:schemeClr val="tx1"/>
                </a:solidFill>
                <a:latin typeface="Arial" charset="0"/>
                <a:ea typeface="ＭＳ Ｐゴシック" pitchFamily="-106" charset="-128"/>
              </a:defRPr>
            </a:lvl9pPr>
          </a:lstStyle>
          <a:p>
            <a:pPr eaLnBrk="1" hangingPunct="1">
              <a:defRPr/>
            </a:pPr>
            <a:r>
              <a:rPr lang="de-DE" altLang="de-DE" sz="1000" dirty="0" smtClean="0">
                <a:solidFill>
                  <a:srgbClr val="7F7F7F"/>
                </a:solidFill>
              </a:rPr>
              <a:t>www.wfb-bremen.de</a:t>
            </a:r>
          </a:p>
        </p:txBody>
      </p:sp>
      <p:cxnSp>
        <p:nvCxnSpPr>
          <p:cNvPr id="10" name="Gerade Verbindung 9"/>
          <p:cNvCxnSpPr/>
          <p:nvPr/>
        </p:nvCxnSpPr>
        <p:spPr>
          <a:xfrm>
            <a:off x="0" y="6184900"/>
            <a:ext cx="9906000" cy="1588"/>
          </a:xfrm>
          <a:prstGeom prst="line">
            <a:avLst/>
          </a:prstGeom>
          <a:ln w="12700">
            <a:solidFill>
              <a:schemeClr val="bg1">
                <a:lumMod val="65000"/>
              </a:schemeClr>
            </a:solidFill>
            <a:prstDash val="solid"/>
            <a:headEnd type="none"/>
          </a:ln>
          <a:effectLst/>
        </p:spPr>
        <p:style>
          <a:lnRef idx="2">
            <a:schemeClr val="accent1"/>
          </a:lnRef>
          <a:fillRef idx="0">
            <a:schemeClr val="accent1"/>
          </a:fillRef>
          <a:effectRef idx="1">
            <a:schemeClr val="accent1"/>
          </a:effectRef>
          <a:fontRef idx="minor">
            <a:schemeClr val="tx1"/>
          </a:fontRef>
        </p:style>
      </p:cxnSp>
      <p:sp>
        <p:nvSpPr>
          <p:cNvPr id="1035" name="Titelplatzhalter 1"/>
          <p:cNvSpPr>
            <a:spLocks noGrp="1"/>
          </p:cNvSpPr>
          <p:nvPr>
            <p:ph type="title"/>
          </p:nvPr>
        </p:nvSpPr>
        <p:spPr bwMode="auto">
          <a:xfrm>
            <a:off x="495300" y="511175"/>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4000" tIns="45720" rIns="54000" bIns="45720" numCol="1" anchor="ctr" anchorCtr="0" compatLnSpc="1">
            <a:prstTxWarp prst="textNoShape">
              <a:avLst/>
            </a:prstTxWarp>
            <a:spAutoFit/>
          </a:bodyPr>
          <a:lstStyle/>
          <a:p>
            <a:pPr lvl="0"/>
            <a:r>
              <a:rPr lang="de-DE" altLang="de-DE" smtClean="0"/>
              <a:t>Headline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0" fontAlgn="base" hangingPunct="0">
        <a:spcBef>
          <a:spcPct val="0"/>
        </a:spcBef>
        <a:spcAft>
          <a:spcPct val="0"/>
        </a:spcAft>
        <a:defRPr b="1" kern="1200">
          <a:solidFill>
            <a:srgbClr val="7F7F7F"/>
          </a:solidFill>
          <a:latin typeface="Arial" charset="0"/>
          <a:ea typeface="ＭＳ Ｐゴシック" pitchFamily="-106" charset="-128"/>
          <a:cs typeface="ＭＳ Ｐゴシック" pitchFamily="-106" charset="-128"/>
        </a:defRPr>
      </a:lvl1pPr>
      <a:lvl2pPr algn="l" defTabSz="457200" rtl="0" eaLnBrk="0" fontAlgn="base" hangingPunct="0">
        <a:spcBef>
          <a:spcPct val="0"/>
        </a:spcBef>
        <a:spcAft>
          <a:spcPct val="0"/>
        </a:spcAft>
        <a:defRPr b="1">
          <a:solidFill>
            <a:srgbClr val="7F7F7F"/>
          </a:solidFill>
          <a:latin typeface="Arial" charset="0"/>
          <a:ea typeface="ＭＳ Ｐゴシック" pitchFamily="-106" charset="-128"/>
          <a:cs typeface="ＭＳ Ｐゴシック" pitchFamily="-106" charset="-128"/>
        </a:defRPr>
      </a:lvl2pPr>
      <a:lvl3pPr algn="l" defTabSz="457200" rtl="0" eaLnBrk="0" fontAlgn="base" hangingPunct="0">
        <a:spcBef>
          <a:spcPct val="0"/>
        </a:spcBef>
        <a:spcAft>
          <a:spcPct val="0"/>
        </a:spcAft>
        <a:defRPr b="1">
          <a:solidFill>
            <a:srgbClr val="7F7F7F"/>
          </a:solidFill>
          <a:latin typeface="Arial" charset="0"/>
          <a:ea typeface="ＭＳ Ｐゴシック" pitchFamily="-106" charset="-128"/>
          <a:cs typeface="ＭＳ Ｐゴシック" pitchFamily="-106" charset="-128"/>
        </a:defRPr>
      </a:lvl3pPr>
      <a:lvl4pPr algn="l" defTabSz="457200" rtl="0" eaLnBrk="0" fontAlgn="base" hangingPunct="0">
        <a:spcBef>
          <a:spcPct val="0"/>
        </a:spcBef>
        <a:spcAft>
          <a:spcPct val="0"/>
        </a:spcAft>
        <a:defRPr b="1">
          <a:solidFill>
            <a:srgbClr val="7F7F7F"/>
          </a:solidFill>
          <a:latin typeface="Arial" charset="0"/>
          <a:ea typeface="ＭＳ Ｐゴシック" pitchFamily="-106" charset="-128"/>
          <a:cs typeface="ＭＳ Ｐゴシック" pitchFamily="-106" charset="-128"/>
        </a:defRPr>
      </a:lvl4pPr>
      <a:lvl5pPr algn="l" defTabSz="457200" rtl="0" eaLnBrk="0" fontAlgn="base" hangingPunct="0">
        <a:spcBef>
          <a:spcPct val="0"/>
        </a:spcBef>
        <a:spcAft>
          <a:spcPct val="0"/>
        </a:spcAft>
        <a:defRPr b="1">
          <a:solidFill>
            <a:srgbClr val="7F7F7F"/>
          </a:solidFill>
          <a:latin typeface="Arial" charset="0"/>
          <a:ea typeface="ＭＳ Ｐゴシック" pitchFamily="-106" charset="-128"/>
          <a:cs typeface="ＭＳ Ｐゴシック" pitchFamily="-106" charset="-128"/>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Clr>
          <a:srgbClr val="FF0000"/>
        </a:buClr>
        <a:buSzPct val="120000"/>
        <a:buFont typeface="Wingdings" pitchFamily="2" charset="2"/>
        <a:defRPr sz="1600" kern="1200">
          <a:solidFill>
            <a:schemeClr val="tx1"/>
          </a:solidFill>
          <a:latin typeface="Arial" charset="0"/>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Clr>
          <a:srgbClr val="FF0000"/>
        </a:buClr>
        <a:buSzPct val="120000"/>
        <a:buFont typeface="Wingdings" pitchFamily="2" charset="2"/>
        <a:buChar char="§"/>
        <a:defRPr sz="1600" kern="1200">
          <a:solidFill>
            <a:schemeClr val="tx1"/>
          </a:solidFill>
          <a:latin typeface="Arial" charset="0"/>
          <a:ea typeface="ＭＳ Ｐゴシック" pitchFamily="-106" charset="-128"/>
          <a:cs typeface="+mn-cs"/>
        </a:defRPr>
      </a:lvl2pPr>
      <a:lvl3pPr marL="1143000" indent="-228600" algn="l" defTabSz="457200" rtl="0" eaLnBrk="0" fontAlgn="base" hangingPunct="0">
        <a:spcBef>
          <a:spcPct val="20000"/>
        </a:spcBef>
        <a:spcAft>
          <a:spcPct val="0"/>
        </a:spcAft>
        <a:buClr>
          <a:srgbClr val="FF0000"/>
        </a:buClr>
        <a:buSzPct val="120000"/>
        <a:buFont typeface="Wingdings" pitchFamily="2" charset="2"/>
        <a:buChar char="§"/>
        <a:defRPr sz="1600" kern="1200">
          <a:solidFill>
            <a:schemeClr val="tx1"/>
          </a:solidFill>
          <a:latin typeface="Arial" charset="0"/>
          <a:ea typeface="ＭＳ Ｐゴシック" pitchFamily="-106" charset="-128"/>
          <a:cs typeface="+mn-cs"/>
        </a:defRPr>
      </a:lvl3pPr>
      <a:lvl4pPr marL="1600200" indent="-228600" algn="l" defTabSz="457200" rtl="0" eaLnBrk="0" fontAlgn="base" hangingPunct="0">
        <a:spcBef>
          <a:spcPct val="20000"/>
        </a:spcBef>
        <a:spcAft>
          <a:spcPct val="0"/>
        </a:spcAft>
        <a:buClr>
          <a:srgbClr val="FF0000"/>
        </a:buClr>
        <a:buSzPct val="120000"/>
        <a:buFont typeface="Wingdings" pitchFamily="2" charset="2"/>
        <a:buChar char="§"/>
        <a:defRPr sz="1600" kern="1200">
          <a:solidFill>
            <a:schemeClr val="tx1"/>
          </a:solidFill>
          <a:latin typeface="Arial" charset="0"/>
          <a:ea typeface="ＭＳ Ｐゴシック" pitchFamily="-106" charset="-128"/>
          <a:cs typeface="+mn-cs"/>
        </a:defRPr>
      </a:lvl4pPr>
      <a:lvl5pPr marL="2057400" indent="-228600" algn="l" defTabSz="457200" rtl="0" eaLnBrk="0" fontAlgn="base" hangingPunct="0">
        <a:spcBef>
          <a:spcPct val="20000"/>
        </a:spcBef>
        <a:spcAft>
          <a:spcPct val="0"/>
        </a:spcAft>
        <a:buClr>
          <a:srgbClr val="FF0000"/>
        </a:buClr>
        <a:buSzPct val="120000"/>
        <a:buFont typeface="Wingdings" pitchFamily="2" charset="2"/>
        <a:buChar char="§"/>
        <a:defRPr sz="1600" kern="1200">
          <a:solidFill>
            <a:schemeClr val="tx1"/>
          </a:solidFill>
          <a:latin typeface="Arial" charset="0"/>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hteck 28"/>
          <p:cNvSpPr>
            <a:spLocks noChangeArrowheads="1"/>
          </p:cNvSpPr>
          <p:nvPr/>
        </p:nvSpPr>
        <p:spPr bwMode="auto">
          <a:xfrm>
            <a:off x="0" y="1588"/>
            <a:ext cx="9906000"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FF0000"/>
              </a:buClr>
              <a:buSzPct val="120000"/>
              <a:buFont typeface="Wingdings" pitchFamily="2" charset="2"/>
              <a:defRPr sz="1600">
                <a:solidFill>
                  <a:schemeClr val="tx1"/>
                </a:solidFill>
                <a:latin typeface="Arial" charset="0"/>
                <a:ea typeface="ＭＳ Ｐゴシック" pitchFamily="34" charset="-128"/>
              </a:defRPr>
            </a:lvl1pPr>
            <a:lvl2pPr marL="37931725" indent="-37474525"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2pPr>
            <a:lvl3pPr marL="11430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3pPr>
            <a:lvl4pPr marL="16002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4pPr>
            <a:lvl5pPr marL="20574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9pPr>
          </a:lstStyle>
          <a:p>
            <a:pPr algn="ctr" eaLnBrk="1" hangingPunct="1">
              <a:spcBef>
                <a:spcPct val="0"/>
              </a:spcBef>
              <a:buClrTx/>
              <a:buSzTx/>
              <a:buFontTx/>
              <a:buNone/>
            </a:pPr>
            <a:endParaRPr lang="de-DE" altLang="de-DE" sz="1800" dirty="0">
              <a:solidFill>
                <a:srgbClr val="FFFFFF"/>
              </a:solidFill>
              <a:latin typeface="Calibri" pitchFamily="34" charset="0"/>
            </a:endParaRPr>
          </a:p>
        </p:txBody>
      </p:sp>
      <p:pic>
        <p:nvPicPr>
          <p:cNvPr id="2051" name="Bild 27" descr="bremen_innovativ_ne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00" y="533400"/>
            <a:ext cx="158591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28"/>
          <p:cNvSpPr/>
          <p:nvPr/>
        </p:nvSpPr>
        <p:spPr>
          <a:xfrm>
            <a:off x="-16450" y="1737165"/>
            <a:ext cx="9906000" cy="5105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defRPr/>
            </a:pPr>
            <a:endParaRPr lang="de-DE" altLang="de-DE" sz="1800" dirty="0" smtClean="0">
              <a:solidFill>
                <a:srgbClr val="FFFFFF"/>
              </a:solidFill>
              <a:latin typeface="Calibri" pitchFamily="34" charset="0"/>
            </a:endParaRPr>
          </a:p>
        </p:txBody>
      </p:sp>
      <p:sp>
        <p:nvSpPr>
          <p:cNvPr id="2053" name="Textfeld 29"/>
          <p:cNvSpPr txBox="1">
            <a:spLocks noChangeArrowheads="1"/>
          </p:cNvSpPr>
          <p:nvPr/>
        </p:nvSpPr>
        <p:spPr bwMode="auto">
          <a:xfrm>
            <a:off x="485399" y="1776760"/>
            <a:ext cx="88571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20000"/>
              <a:buFont typeface="Wingdings" pitchFamily="2" charset="2"/>
              <a:tabLst>
                <a:tab pos="2328863" algn="l"/>
              </a:tabLst>
              <a:defRPr sz="1600">
                <a:solidFill>
                  <a:schemeClr val="tx1"/>
                </a:solidFill>
                <a:latin typeface="Arial" charset="0"/>
                <a:ea typeface="ＭＳ Ｐゴシック" pitchFamily="34" charset="-128"/>
              </a:defRPr>
            </a:lvl1pPr>
            <a:lvl2pPr marL="37931725" indent="-37474525"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2pPr>
            <a:lvl3pPr marL="1143000" indent="-228600"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3pPr>
            <a:lvl4pPr marL="1600200" indent="-228600"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4pPr>
            <a:lvl5pPr marL="2057400" indent="-228600"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de-DE" altLang="de-DE" sz="2400" b="1" dirty="0" smtClean="0">
                <a:solidFill>
                  <a:srgbClr val="585858"/>
                </a:solidFill>
              </a:rPr>
              <a:t>Zwischenergebnisse Fachgutachten</a:t>
            </a:r>
          </a:p>
          <a:p>
            <a:pPr algn="ctr" eaLnBrk="1" hangingPunct="1">
              <a:spcBef>
                <a:spcPct val="0"/>
              </a:spcBef>
              <a:buClrTx/>
              <a:buSzTx/>
              <a:buFontTx/>
              <a:buNone/>
            </a:pPr>
            <a:endParaRPr lang="de-DE" altLang="de-DE" sz="2400" dirty="0" smtClean="0">
              <a:solidFill>
                <a:srgbClr val="585858"/>
              </a:solidFill>
            </a:endParaRPr>
          </a:p>
          <a:p>
            <a:pPr algn="ctr" eaLnBrk="1" hangingPunct="1">
              <a:spcBef>
                <a:spcPct val="0"/>
              </a:spcBef>
              <a:buClrTx/>
              <a:buSzTx/>
              <a:buFontTx/>
              <a:buNone/>
            </a:pPr>
            <a:r>
              <a:rPr lang="de-DE" altLang="de-DE" sz="2400" dirty="0" smtClean="0">
                <a:solidFill>
                  <a:srgbClr val="585858"/>
                </a:solidFill>
              </a:rPr>
              <a:t>Für das Rennbahnquartier</a:t>
            </a:r>
            <a:endParaRPr lang="de-DE" altLang="de-DE" sz="2400" dirty="0">
              <a:solidFill>
                <a:srgbClr val="585858"/>
              </a:solidFill>
            </a:endParaRPr>
          </a:p>
        </p:txBody>
      </p:sp>
      <p:pic>
        <p:nvPicPr>
          <p:cNvPr id="2054" name="Bild 30" descr="wfb_grau.jpg"/>
          <p:cNvPicPr>
            <a:picLocks noChangeAspect="1"/>
          </p:cNvPicPr>
          <p:nvPr/>
        </p:nvPicPr>
        <p:blipFill>
          <a:blip r:embed="rId3">
            <a:clrChange>
              <a:clrFrom>
                <a:srgbClr val="DEDEE0"/>
              </a:clrFrom>
              <a:clrTo>
                <a:srgbClr val="DEDEE0">
                  <a:alpha val="0"/>
                </a:srgbClr>
              </a:clrTo>
            </a:clrChange>
            <a:extLst>
              <a:ext uri="{28A0092B-C50C-407E-A947-70E740481C1C}">
                <a14:useLocalDpi xmlns:a14="http://schemas.microsoft.com/office/drawing/2010/main" val="0"/>
              </a:ext>
            </a:extLst>
          </a:blip>
          <a:srcRect/>
          <a:stretch>
            <a:fillRect/>
          </a:stretch>
        </p:blipFill>
        <p:spPr bwMode="auto">
          <a:xfrm>
            <a:off x="6769100" y="5867400"/>
            <a:ext cx="27289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57" y="2993865"/>
            <a:ext cx="9637585"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sz="quarter"/>
          </p:nvPr>
        </p:nvSpPr>
        <p:spPr>
          <a:xfrm>
            <a:off x="495300" y="509866"/>
            <a:ext cx="3020108" cy="369332"/>
          </a:xfrm>
        </p:spPr>
        <p:txBody>
          <a:bodyPr/>
          <a:lstStyle/>
          <a:p>
            <a:r>
              <a:rPr lang="de-DE" altLang="de-DE" dirty="0" smtClean="0">
                <a:ea typeface="ＭＳ Ｐゴシック" pitchFamily="34" charset="-128"/>
              </a:rPr>
              <a:t>Fachgutachten Hydrologie</a:t>
            </a:r>
          </a:p>
        </p:txBody>
      </p:sp>
      <p:sp>
        <p:nvSpPr>
          <p:cNvPr id="2" name="Inhaltsplatzhalter 1"/>
          <p:cNvSpPr>
            <a:spLocks noGrp="1"/>
          </p:cNvSpPr>
          <p:nvPr>
            <p:ph sz="quarter" idx="1"/>
          </p:nvPr>
        </p:nvSpPr>
        <p:spPr>
          <a:xfrm>
            <a:off x="509588" y="1099136"/>
            <a:ext cx="2569536" cy="338554"/>
          </a:xfrm>
        </p:spPr>
        <p:txBody>
          <a:bodyPr/>
          <a:lstStyle/>
          <a:p>
            <a:r>
              <a:rPr lang="de-DE" dirty="0" smtClean="0"/>
              <a:t>Vorhandene Entwässerung</a:t>
            </a:r>
            <a:endParaRPr lang="de-DE" dirty="0"/>
          </a:p>
        </p:txBody>
      </p:sp>
      <p:pic>
        <p:nvPicPr>
          <p:cNvPr id="3075" name="Picture 3" descr="C:\Users\Public\Documents\WFB Unterlagen\Rennbahn\Bild Entwässeru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23" y="1437690"/>
            <a:ext cx="7982766" cy="47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79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sz="quarter"/>
          </p:nvPr>
        </p:nvSpPr>
        <p:spPr>
          <a:xfrm>
            <a:off x="495300" y="509865"/>
            <a:ext cx="3020108" cy="369332"/>
          </a:xfrm>
        </p:spPr>
        <p:txBody>
          <a:bodyPr/>
          <a:lstStyle/>
          <a:p>
            <a:r>
              <a:rPr lang="de-DE" altLang="de-DE" dirty="0" smtClean="0">
                <a:ea typeface="ＭＳ Ｐゴシック" pitchFamily="34" charset="-128"/>
              </a:rPr>
              <a:t>Fachgutachten Hydrologie</a:t>
            </a:r>
          </a:p>
        </p:txBody>
      </p:sp>
      <p:sp>
        <p:nvSpPr>
          <p:cNvPr id="4099" name="Textfeld 1"/>
          <p:cNvSpPr txBox="1">
            <a:spLocks noChangeArrowheads="1"/>
          </p:cNvSpPr>
          <p:nvPr/>
        </p:nvSpPr>
        <p:spPr bwMode="auto">
          <a:xfrm>
            <a:off x="479425" y="1340768"/>
            <a:ext cx="9430274" cy="363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lvl="0">
              <a:lnSpc>
                <a:spcPts val="1390"/>
              </a:lnSpc>
              <a:spcAft>
                <a:spcPts val="600"/>
              </a:spcAft>
            </a:pPr>
            <a:r>
              <a:rPr lang="de-DE" dirty="0" smtClean="0">
                <a:latin typeface="Calibri"/>
                <a:ea typeface="Calibri"/>
                <a:cs typeface="Times New Roman"/>
              </a:rPr>
              <a:t>•	</a:t>
            </a:r>
            <a:r>
              <a:rPr lang="de-DE" sz="1600" dirty="0" smtClean="0">
                <a:latin typeface="+mn-lt"/>
                <a:ea typeface="Arial Unicode MS"/>
                <a:cs typeface="Times New Roman"/>
              </a:rPr>
              <a:t>Im </a:t>
            </a:r>
            <a:r>
              <a:rPr lang="de-DE" sz="1600" dirty="0">
                <a:latin typeface="+mn-lt"/>
                <a:ea typeface="Arial Unicode MS"/>
                <a:cs typeface="Times New Roman"/>
              </a:rPr>
              <a:t>Rahmen des Gutachtens erfolgt die Ermittlung der Rückhaltekapazität des </a:t>
            </a:r>
            <a:r>
              <a:rPr lang="de-DE" sz="1600" dirty="0" smtClean="0">
                <a:latin typeface="+mn-lt"/>
                <a:ea typeface="Arial Unicode MS"/>
                <a:cs typeface="Times New Roman"/>
              </a:rPr>
              <a:t>bestehenden </a:t>
            </a: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Entwässerungssystems</a:t>
            </a:r>
            <a:r>
              <a:rPr lang="de-DE" sz="1600" dirty="0">
                <a:latin typeface="+mn-lt"/>
                <a:ea typeface="Arial Unicode MS"/>
                <a:cs typeface="Times New Roman"/>
              </a:rPr>
              <a:t>, die derzeitigen Abflüsse im Bemessungsfall und </a:t>
            </a:r>
            <a:r>
              <a:rPr lang="de-DE" sz="1600" dirty="0" smtClean="0">
                <a:latin typeface="+mn-lt"/>
                <a:ea typeface="Arial Unicode MS"/>
                <a:cs typeface="Times New Roman"/>
              </a:rPr>
              <a:t>bei </a:t>
            </a:r>
            <a:r>
              <a:rPr lang="de-DE" sz="1600" dirty="0">
                <a:latin typeface="+mn-lt"/>
                <a:ea typeface="Arial Unicode MS"/>
                <a:cs typeface="Times New Roman"/>
              </a:rPr>
              <a:t>extremen Starkregen sowie </a:t>
            </a:r>
            <a:endParaRPr lang="de-DE" sz="1600" dirty="0" smtClean="0">
              <a:latin typeface="+mn-lt"/>
              <a:ea typeface="Arial Unicode MS"/>
              <a:cs typeface="Times New Roman"/>
            </a:endParaRP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die </a:t>
            </a:r>
            <a:r>
              <a:rPr lang="de-DE" sz="1600" dirty="0">
                <a:latin typeface="+mn-lt"/>
                <a:ea typeface="Arial Unicode MS"/>
                <a:cs typeface="Times New Roman"/>
              </a:rPr>
              <a:t>Wasserstände im </a:t>
            </a:r>
            <a:r>
              <a:rPr lang="de-DE" sz="1600" dirty="0" smtClean="0">
                <a:latin typeface="+mn-lt"/>
                <a:ea typeface="Arial Unicode MS"/>
                <a:cs typeface="Times New Roman"/>
              </a:rPr>
              <a:t>Hochwasserfall</a:t>
            </a:r>
            <a:r>
              <a:rPr lang="de-DE" sz="1600" dirty="0">
                <a:latin typeface="+mn-lt"/>
                <a:ea typeface="Arial Unicode MS"/>
                <a:cs typeface="Times New Roman"/>
              </a:rPr>
              <a:t>. Zudem werden </a:t>
            </a:r>
            <a:r>
              <a:rPr lang="de-DE" sz="1600" dirty="0" smtClean="0">
                <a:latin typeface="+mn-lt"/>
                <a:ea typeface="Arial Unicode MS"/>
                <a:cs typeface="Times New Roman"/>
              </a:rPr>
              <a:t>die </a:t>
            </a:r>
            <a:r>
              <a:rPr lang="de-DE" sz="1600" dirty="0">
                <a:latin typeface="+mn-lt"/>
                <a:ea typeface="Arial Unicode MS"/>
                <a:cs typeface="Times New Roman"/>
              </a:rPr>
              <a:t>Grundwasserverhältnisse und die Möglichkeiten </a:t>
            </a:r>
            <a:endParaRPr lang="de-DE" sz="1600" dirty="0" smtClean="0">
              <a:latin typeface="+mn-lt"/>
              <a:ea typeface="Arial Unicode MS"/>
              <a:cs typeface="Times New Roman"/>
            </a:endParaRP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zur </a:t>
            </a:r>
            <a:r>
              <a:rPr lang="de-DE" sz="1600" dirty="0">
                <a:latin typeface="+mn-lt"/>
                <a:ea typeface="Arial Unicode MS"/>
                <a:cs typeface="Times New Roman"/>
              </a:rPr>
              <a:t>Versickerung geklärt. Aus </a:t>
            </a:r>
            <a:r>
              <a:rPr lang="de-DE" sz="1600" dirty="0" smtClean="0">
                <a:latin typeface="+mn-lt"/>
                <a:ea typeface="Arial Unicode MS"/>
                <a:cs typeface="Times New Roman"/>
              </a:rPr>
              <a:t>diesen </a:t>
            </a:r>
            <a:r>
              <a:rPr lang="de-DE" sz="1600" dirty="0">
                <a:latin typeface="+mn-lt"/>
                <a:ea typeface="Arial Unicode MS"/>
                <a:cs typeface="Times New Roman"/>
              </a:rPr>
              <a:t>Aspekten erfolgt die Definition von Anforderungen für ein </a:t>
            </a:r>
            <a:endParaRPr lang="de-DE" sz="1600" dirty="0" smtClean="0">
              <a:latin typeface="+mn-lt"/>
              <a:ea typeface="Arial Unicode MS"/>
              <a:cs typeface="Times New Roman"/>
            </a:endParaRP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zukünftiges Entwässerungssystem</a:t>
            </a:r>
            <a:r>
              <a:rPr lang="de-DE" dirty="0" smtClean="0">
                <a:latin typeface="Futura Lt BT"/>
                <a:ea typeface="Arial Unicode MS"/>
                <a:cs typeface="Times New Roman"/>
              </a:rPr>
              <a:t>.</a:t>
            </a:r>
          </a:p>
          <a:p>
            <a:pPr lvl="0">
              <a:lnSpc>
                <a:spcPts val="1390"/>
              </a:lnSpc>
              <a:spcAft>
                <a:spcPts val="600"/>
              </a:spcAft>
            </a:pPr>
            <a:endParaRPr lang="de-DE" dirty="0" smtClean="0">
              <a:latin typeface="Calibri"/>
              <a:ea typeface="Calibri"/>
              <a:cs typeface="Times New Roman"/>
            </a:endParaRPr>
          </a:p>
          <a:p>
            <a:pPr lvl="0">
              <a:lnSpc>
                <a:spcPts val="1390"/>
              </a:lnSpc>
              <a:spcAft>
                <a:spcPts val="600"/>
              </a:spcAft>
            </a:pPr>
            <a:r>
              <a:rPr lang="de-DE" dirty="0" smtClean="0">
                <a:latin typeface="Calibri"/>
                <a:ea typeface="Calibri"/>
                <a:cs typeface="Times New Roman"/>
              </a:rPr>
              <a:t>•</a:t>
            </a:r>
            <a:r>
              <a:rPr lang="de-DE" dirty="0">
                <a:latin typeface="Calibri"/>
                <a:ea typeface="Calibri"/>
                <a:cs typeface="Times New Roman"/>
              </a:rPr>
              <a:t>	</a:t>
            </a:r>
            <a:r>
              <a:rPr lang="de-DE" sz="1600" dirty="0" smtClean="0">
                <a:latin typeface="+mn-lt"/>
                <a:ea typeface="Arial Unicode MS"/>
                <a:cs typeface="Times New Roman"/>
              </a:rPr>
              <a:t>Es </a:t>
            </a:r>
            <a:r>
              <a:rPr lang="de-DE" sz="1600" dirty="0">
                <a:latin typeface="+mn-lt"/>
                <a:ea typeface="Arial Unicode MS"/>
                <a:cs typeface="Times New Roman"/>
              </a:rPr>
              <a:t>liegen keine Durchflussmengen oder Wasserstände für das Mittelkampsfleet vor, so dass diese für </a:t>
            </a:r>
            <a:endParaRPr lang="de-DE" sz="1600" dirty="0" smtClean="0">
              <a:latin typeface="+mn-lt"/>
              <a:ea typeface="Arial Unicode MS"/>
              <a:cs typeface="Times New Roman"/>
            </a:endParaRP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den </a:t>
            </a:r>
            <a:r>
              <a:rPr lang="de-DE" sz="1600" dirty="0">
                <a:latin typeface="+mn-lt"/>
                <a:ea typeface="Arial Unicode MS"/>
                <a:cs typeface="Times New Roman"/>
              </a:rPr>
              <a:t>Bereich der Rennbahn durch Messung ermittelt werden müssen. Grundsätzlich gilt es auch zukünftig </a:t>
            </a:r>
            <a:endParaRPr lang="de-DE" sz="1600" dirty="0" smtClean="0">
              <a:latin typeface="+mn-lt"/>
              <a:ea typeface="Arial Unicode MS"/>
              <a:cs typeface="Times New Roman"/>
            </a:endParaRP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nicht </a:t>
            </a:r>
            <a:r>
              <a:rPr lang="de-DE" sz="1600" dirty="0">
                <a:latin typeface="+mn-lt"/>
                <a:ea typeface="Arial Unicode MS"/>
                <a:cs typeface="Times New Roman"/>
              </a:rPr>
              <a:t>mehr </a:t>
            </a:r>
            <a:r>
              <a:rPr lang="de-DE" sz="1600" dirty="0" smtClean="0">
                <a:latin typeface="+mn-lt"/>
                <a:ea typeface="Arial Unicode MS"/>
                <a:cs typeface="Times New Roman"/>
              </a:rPr>
              <a:t>Abfluss </a:t>
            </a:r>
            <a:r>
              <a:rPr lang="de-DE" sz="1600" dirty="0">
                <a:latin typeface="+mn-lt"/>
                <a:ea typeface="Arial Unicode MS"/>
                <a:cs typeface="Times New Roman"/>
              </a:rPr>
              <a:t>zu erzeugen, als heute bereits besteht. Aktuell sind Messeinrichtungen zur </a:t>
            </a:r>
            <a:endParaRPr lang="de-DE" sz="1600" dirty="0" smtClean="0">
              <a:latin typeface="+mn-lt"/>
              <a:ea typeface="Arial Unicode MS"/>
              <a:cs typeface="Times New Roman"/>
            </a:endParaRP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Feststellung </a:t>
            </a:r>
            <a:r>
              <a:rPr lang="de-DE" sz="1600" dirty="0">
                <a:latin typeface="+mn-lt"/>
                <a:ea typeface="Arial Unicode MS"/>
                <a:cs typeface="Times New Roman"/>
              </a:rPr>
              <a:t>der Abflussmenge und der Wasserstände im Süden (Zulauf) und im Norden (Ablauf) </a:t>
            </a:r>
            <a:endParaRPr lang="de-DE" sz="1600" dirty="0" smtClean="0">
              <a:latin typeface="+mn-lt"/>
              <a:ea typeface="Arial Unicode MS"/>
              <a:cs typeface="Times New Roman"/>
            </a:endParaRPr>
          </a:p>
          <a:p>
            <a:pPr lvl="0">
              <a:lnSpc>
                <a:spcPts val="1390"/>
              </a:lnSpc>
              <a:spcAft>
                <a:spcPts val="600"/>
              </a:spcAft>
            </a:pPr>
            <a:r>
              <a:rPr lang="de-DE" sz="1600" dirty="0">
                <a:latin typeface="+mn-lt"/>
                <a:ea typeface="Arial Unicode MS"/>
                <a:cs typeface="Times New Roman"/>
              </a:rPr>
              <a:t>	</a:t>
            </a:r>
            <a:r>
              <a:rPr lang="de-DE" sz="1600" dirty="0" smtClean="0">
                <a:latin typeface="+mn-lt"/>
                <a:ea typeface="Arial Unicode MS"/>
                <a:cs typeface="Times New Roman"/>
              </a:rPr>
              <a:t>angebracht</a:t>
            </a:r>
            <a:r>
              <a:rPr lang="de-DE" sz="1600" dirty="0">
                <a:latin typeface="+mn-lt"/>
                <a:ea typeface="Arial Unicode MS"/>
                <a:cs typeface="Times New Roman"/>
              </a:rPr>
              <a:t>. Außerdem wurde im Bereich der Blitzschutzhütte ein Niederschlagsmesser aufgestellt. </a:t>
            </a:r>
          </a:p>
          <a:p>
            <a:pPr marL="447675" indent="-447675">
              <a:lnSpc>
                <a:spcPct val="115000"/>
              </a:lnSpc>
              <a:spcAft>
                <a:spcPts val="1000"/>
              </a:spcAft>
            </a:pPr>
            <a:endParaRPr lang="de-DE" dirty="0">
              <a:latin typeface="Calibri"/>
              <a:ea typeface="Calibri"/>
              <a:cs typeface="Times New Roman"/>
            </a:endParaRPr>
          </a:p>
          <a:p>
            <a:endParaRPr lang="de-DE" altLang="de-D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feld 37"/>
          <p:cNvSpPr txBox="1">
            <a:spLocks noChangeArrowheads="1"/>
          </p:cNvSpPr>
          <p:nvPr/>
        </p:nvSpPr>
        <p:spPr bwMode="auto">
          <a:xfrm>
            <a:off x="0" y="3195638"/>
            <a:ext cx="990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Font typeface="Wingdings" pitchFamily="2" charset="2"/>
              <a:tabLst>
                <a:tab pos="2328863" algn="l"/>
              </a:tabLst>
              <a:defRPr sz="1600">
                <a:solidFill>
                  <a:schemeClr val="tx1"/>
                </a:solidFill>
                <a:latin typeface="Arial" charset="0"/>
                <a:ea typeface="ＭＳ Ｐゴシック" pitchFamily="34" charset="-128"/>
              </a:defRPr>
            </a:lvl1pPr>
            <a:lvl2pPr marL="37931725" indent="-37474525"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2pPr>
            <a:lvl3pPr marL="1143000" indent="-228600"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3pPr>
            <a:lvl4pPr marL="1600200" indent="-228600"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4pPr>
            <a:lvl5pPr marL="2057400" indent="-228600" eaLnBrk="0" hangingPunct="0">
              <a:spcBef>
                <a:spcPct val="20000"/>
              </a:spcBef>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SzPct val="120000"/>
              <a:buFont typeface="Wingdings" pitchFamily="2" charset="2"/>
              <a:buChar char="§"/>
              <a:tabLst>
                <a:tab pos="2328863" algn="l"/>
              </a:tabLst>
              <a:defRPr sz="16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de-DE" altLang="de-DE" sz="2400" dirty="0">
                <a:solidFill>
                  <a:srgbClr val="595959"/>
                </a:solidFill>
              </a:rPr>
              <a:t>Vielen Dank für Ihre Aufmerksamkeit!</a:t>
            </a:r>
          </a:p>
        </p:txBody>
      </p:sp>
      <p:sp>
        <p:nvSpPr>
          <p:cNvPr id="9219" name="Rechteck 38"/>
          <p:cNvSpPr>
            <a:spLocks noChangeArrowheads="1"/>
          </p:cNvSpPr>
          <p:nvPr/>
        </p:nvSpPr>
        <p:spPr bwMode="auto">
          <a:xfrm>
            <a:off x="460375" y="5494338"/>
            <a:ext cx="495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Font typeface="Wingdings" pitchFamily="2" charset="2"/>
              <a:defRPr sz="1600">
                <a:solidFill>
                  <a:schemeClr val="tx1"/>
                </a:solidFill>
                <a:latin typeface="Arial" charset="0"/>
                <a:ea typeface="ＭＳ Ｐゴシック" pitchFamily="34" charset="-128"/>
              </a:defRPr>
            </a:lvl1pPr>
            <a:lvl2pPr marL="37931725" indent="-37474525"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2pPr>
            <a:lvl3pPr marL="11430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3pPr>
            <a:lvl4pPr marL="16002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4pPr>
            <a:lvl5pPr marL="20574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9pPr>
          </a:lstStyle>
          <a:p>
            <a:pPr eaLnBrk="1" hangingPunct="1">
              <a:spcBef>
                <a:spcPct val="0"/>
              </a:spcBef>
              <a:buClrTx/>
              <a:buSzTx/>
              <a:buFontTx/>
              <a:buNone/>
            </a:pPr>
            <a:r>
              <a:rPr lang="de-DE" altLang="de-DE" sz="1200" b="1" dirty="0"/>
              <a:t>WFB Wirtschaftsförderung Bremen GmbH</a:t>
            </a:r>
          </a:p>
        </p:txBody>
      </p:sp>
      <p:cxnSp>
        <p:nvCxnSpPr>
          <p:cNvPr id="42" name="Gerade Verbindung 41"/>
          <p:cNvCxnSpPr/>
          <p:nvPr/>
        </p:nvCxnSpPr>
        <p:spPr>
          <a:xfrm>
            <a:off x="0" y="6184900"/>
            <a:ext cx="9906000" cy="1588"/>
          </a:xfrm>
          <a:prstGeom prst="line">
            <a:avLst/>
          </a:prstGeom>
          <a:ln w="12700">
            <a:solidFill>
              <a:schemeClr val="bg1">
                <a:lumMod val="65000"/>
              </a:schemeClr>
            </a:solidFill>
            <a:prstDash val="solid"/>
            <a:headEnd type="none"/>
          </a:ln>
          <a:effectLst/>
        </p:spPr>
        <p:style>
          <a:lnRef idx="2">
            <a:schemeClr val="accent1"/>
          </a:lnRef>
          <a:fillRef idx="0">
            <a:schemeClr val="accent1"/>
          </a:fillRef>
          <a:effectRef idx="1">
            <a:schemeClr val="accent1"/>
          </a:effectRef>
          <a:fontRef idx="minor">
            <a:schemeClr val="tx1"/>
          </a:fontRef>
        </p:style>
      </p:cxnSp>
      <p:sp>
        <p:nvSpPr>
          <p:cNvPr id="6" name="Rectangle 2"/>
          <p:cNvSpPr>
            <a:spLocks noGrp="1"/>
          </p:cNvSpPr>
          <p:nvPr>
            <p:ph type="title"/>
          </p:nvPr>
        </p:nvSpPr>
        <p:spPr>
          <a:xfrm>
            <a:off x="495300" y="509865"/>
            <a:ext cx="2297795" cy="369332"/>
          </a:xfrm>
        </p:spPr>
        <p:txBody>
          <a:bodyPr/>
          <a:lstStyle/>
          <a:p>
            <a:r>
              <a:rPr lang="de-DE" altLang="de-DE" dirty="0" smtClean="0">
                <a:ea typeface="ＭＳ Ｐゴシック" pitchFamily="34" charset="-128"/>
              </a:rPr>
              <a:t>Wohnungsbau WFB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sz="quarter"/>
          </p:nvPr>
        </p:nvSpPr>
        <p:spPr>
          <a:xfrm>
            <a:off x="495300" y="509865"/>
            <a:ext cx="4306742" cy="369332"/>
          </a:xfrm>
        </p:spPr>
        <p:txBody>
          <a:bodyPr/>
          <a:lstStyle/>
          <a:p>
            <a:r>
              <a:rPr lang="de-DE" altLang="de-DE" dirty="0" smtClean="0">
                <a:ea typeface="ＭＳ Ｐゴシック" pitchFamily="34" charset="-128"/>
              </a:rPr>
              <a:t>Fachgutachten Geologie uns Altlasten</a:t>
            </a:r>
          </a:p>
        </p:txBody>
      </p:sp>
      <p:sp>
        <p:nvSpPr>
          <p:cNvPr id="3075" name="Textfeld 1"/>
          <p:cNvSpPr txBox="1">
            <a:spLocks noChangeArrowheads="1"/>
          </p:cNvSpPr>
          <p:nvPr/>
        </p:nvSpPr>
        <p:spPr bwMode="auto">
          <a:xfrm>
            <a:off x="495300" y="1124744"/>
            <a:ext cx="9354244" cy="44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20000"/>
              <a:buFont typeface="Wingdings" pitchFamily="2" charset="2"/>
              <a:defRPr sz="1600">
                <a:solidFill>
                  <a:schemeClr val="tx1"/>
                </a:solidFill>
                <a:latin typeface="Arial" charset="0"/>
                <a:ea typeface="ＭＳ Ｐゴシック" pitchFamily="34" charset="-128"/>
              </a:defRPr>
            </a:lvl1pPr>
            <a:lvl2pPr marL="742950" indent="-28575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2pPr>
            <a:lvl3pPr marL="11430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3pPr>
            <a:lvl4pPr marL="16002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4pPr>
            <a:lvl5pPr marL="20574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9pPr>
          </a:lstStyle>
          <a:p>
            <a:r>
              <a:rPr lang="de-DE" sz="1800" b="1" dirty="0" smtClean="0"/>
              <a:t>Zum jetzigen Zeitpunkt lässt sich festalten</a:t>
            </a:r>
            <a:endParaRPr lang="de-DE" sz="800" dirty="0"/>
          </a:p>
          <a:p>
            <a:pPr algn="ctr"/>
            <a:endParaRPr lang="de-DE" sz="1800" b="1" dirty="0"/>
          </a:p>
          <a:p>
            <a:pPr marL="447675" indent="-447675">
              <a:lnSpc>
                <a:spcPct val="115000"/>
              </a:lnSpc>
              <a:spcAft>
                <a:spcPts val="1000"/>
              </a:spcAft>
            </a:pPr>
            <a:r>
              <a:rPr lang="de-DE" sz="1800" dirty="0">
                <a:latin typeface="Calibri"/>
                <a:ea typeface="Calibri"/>
                <a:cs typeface="Times New Roman"/>
              </a:rPr>
              <a:t>•	Das sich auf dem Grundstück Bombentrichter befinden, die zugeschüttet und verfüllt wurden. </a:t>
            </a:r>
          </a:p>
          <a:p>
            <a:pPr marL="447675" indent="-447675">
              <a:lnSpc>
                <a:spcPct val="115000"/>
              </a:lnSpc>
              <a:spcAft>
                <a:spcPts val="1000"/>
              </a:spcAft>
            </a:pPr>
            <a:r>
              <a:rPr lang="de-DE" sz="1800" dirty="0">
                <a:latin typeface="Calibri"/>
                <a:ea typeface="Calibri"/>
                <a:cs typeface="Times New Roman"/>
              </a:rPr>
              <a:t>•	Das im Rahmen der Anlage des Golfplatzes die Topographie neu hergestellt wurden. Ein bestehendes Gewässer im Westen wurde in den Osten verlegt. Die Modellierung der Golfplatzanlage erfolgte hauptsächlich im Massenausgleich. </a:t>
            </a:r>
          </a:p>
          <a:p>
            <a:pPr marL="447675" indent="-447675">
              <a:lnSpc>
                <a:spcPct val="115000"/>
              </a:lnSpc>
              <a:spcAft>
                <a:spcPts val="1000"/>
              </a:spcAft>
            </a:pPr>
            <a:r>
              <a:rPr lang="de-DE" sz="1800" dirty="0">
                <a:latin typeface="Calibri"/>
                <a:ea typeface="Calibri"/>
                <a:cs typeface="Times New Roman"/>
              </a:rPr>
              <a:t>•	Auf dem gesamten Gelände befinden sich Auffüllungsmaterialien in unterschiedlicher Mächtigkeit, die altlastentechnisch untersucht wurden, den ersten Ergebnissen zufolge aber eher weitgehend unauffällig sind</a:t>
            </a:r>
          </a:p>
          <a:p>
            <a:endParaRPr lang="de-DE" sz="1800" dirty="0"/>
          </a:p>
          <a:p>
            <a:endParaRPr lang="de-DE" altLang="de-DE" sz="1800" dirty="0" smtClean="0"/>
          </a:p>
          <a:p>
            <a:pPr eaLnBrk="1" hangingPunct="1">
              <a:spcBef>
                <a:spcPct val="0"/>
              </a:spcBef>
              <a:buClrTx/>
              <a:buSzTx/>
              <a:buFontTx/>
              <a:buNone/>
            </a:pPr>
            <a:endParaRPr lang="de-DE" altLang="de-DE"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sz="quarter"/>
          </p:nvPr>
        </p:nvSpPr>
        <p:spPr>
          <a:xfrm>
            <a:off x="495300" y="509865"/>
            <a:ext cx="4319566" cy="369332"/>
          </a:xfrm>
        </p:spPr>
        <p:txBody>
          <a:bodyPr/>
          <a:lstStyle/>
          <a:p>
            <a:r>
              <a:rPr lang="de-DE" altLang="de-DE" dirty="0" smtClean="0">
                <a:ea typeface="ＭＳ Ｐゴシック" pitchFamily="34" charset="-128"/>
              </a:rPr>
              <a:t>Fachgutachten Geologie und Altlasten</a:t>
            </a:r>
          </a:p>
        </p:txBody>
      </p:sp>
      <p:sp>
        <p:nvSpPr>
          <p:cNvPr id="3075" name="Textfeld 1"/>
          <p:cNvSpPr txBox="1">
            <a:spLocks noChangeArrowheads="1"/>
          </p:cNvSpPr>
          <p:nvPr/>
        </p:nvSpPr>
        <p:spPr bwMode="auto">
          <a:xfrm>
            <a:off x="494163" y="1268413"/>
            <a:ext cx="9354244" cy="419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20000"/>
              <a:buFont typeface="Wingdings" pitchFamily="2" charset="2"/>
              <a:defRPr sz="1600">
                <a:solidFill>
                  <a:schemeClr val="tx1"/>
                </a:solidFill>
                <a:latin typeface="Arial" charset="0"/>
                <a:ea typeface="ＭＳ Ｐゴシック" pitchFamily="34" charset="-128"/>
              </a:defRPr>
            </a:lvl1pPr>
            <a:lvl2pPr marL="742950" indent="-28575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2pPr>
            <a:lvl3pPr marL="11430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3pPr>
            <a:lvl4pPr marL="16002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4pPr>
            <a:lvl5pPr marL="2057400" indent="-228600" eaLnBrk="0" hangingPunct="0">
              <a:spcBef>
                <a:spcPct val="20000"/>
              </a:spcBef>
              <a:buClr>
                <a:srgbClr val="FF0000"/>
              </a:buClr>
              <a:buSzPct val="120000"/>
              <a:buFont typeface="Wingdings" pitchFamily="2" charset="2"/>
              <a:buChar char="§"/>
              <a:defRPr sz="16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SzPct val="120000"/>
              <a:buFont typeface="Wingdings" pitchFamily="2" charset="2"/>
              <a:buChar char="§"/>
              <a:defRPr sz="1600">
                <a:solidFill>
                  <a:schemeClr val="tx1"/>
                </a:solidFill>
                <a:latin typeface="Arial" charset="0"/>
                <a:ea typeface="ＭＳ Ｐゴシック" pitchFamily="34" charset="-128"/>
              </a:defRPr>
            </a:lvl9pPr>
          </a:lstStyle>
          <a:p>
            <a:endParaRPr lang="de-DE" sz="800" dirty="0"/>
          </a:p>
          <a:p>
            <a:pPr algn="ctr"/>
            <a:endParaRPr lang="de-DE" sz="1800" b="1" dirty="0"/>
          </a:p>
          <a:p>
            <a:pPr marL="447675" indent="-447675">
              <a:lnSpc>
                <a:spcPct val="115000"/>
              </a:lnSpc>
              <a:spcAft>
                <a:spcPts val="1000"/>
              </a:spcAft>
            </a:pPr>
            <a:r>
              <a:rPr lang="de-DE" sz="1800" dirty="0">
                <a:latin typeface="Calibri"/>
                <a:ea typeface="Calibri"/>
                <a:cs typeface="Times New Roman"/>
              </a:rPr>
              <a:t>•	Die unterhalb der Auffüllungsmaterialien anstehenden Weichschichten in Form von Auenlehmen und in Teilbereichen auch Torfböden sind nahezu auf dem gesamten Gelände verbreitet, jedoch in deutlich geringerer Mächtigkeit als ursprünglich angenommen, was im Hinblick auf eine Bebaubarkeit des Geländes grundsätzlich als positiv zu bewerten ist. Im Hinblick auf die Versickerungsfähigkeit des Untergrundes wirken sich die flächigen Weichschichten eher negativ aus.</a:t>
            </a:r>
          </a:p>
          <a:p>
            <a:r>
              <a:rPr lang="de-DE" sz="1800" dirty="0" smtClean="0">
                <a:latin typeface="+mn-lt"/>
              </a:rPr>
              <a:t>Auf Grundlage der jetzigen Untersuchungen werden Probleme hinsichtlich der grundsätzlichen Bebaubarkeit der Flächen nicht gesehen</a:t>
            </a:r>
            <a:r>
              <a:rPr lang="de-DE" sz="1800" dirty="0" smtClean="0"/>
              <a:t>.</a:t>
            </a:r>
          </a:p>
          <a:p>
            <a:endParaRPr lang="de-DE" sz="1800" dirty="0" smtClean="0"/>
          </a:p>
          <a:p>
            <a:endParaRPr lang="de-DE" altLang="de-DE" sz="1800" dirty="0"/>
          </a:p>
          <a:p>
            <a:pPr eaLnBrk="1" hangingPunct="1">
              <a:spcBef>
                <a:spcPct val="0"/>
              </a:spcBef>
              <a:buClrTx/>
              <a:buSzTx/>
              <a:buFontTx/>
              <a:buNone/>
            </a:pPr>
            <a:endParaRPr lang="de-DE" altLang="de-DE" sz="1800" dirty="0"/>
          </a:p>
        </p:txBody>
      </p:sp>
    </p:spTree>
    <p:extLst>
      <p:ext uri="{BB962C8B-B14F-4D97-AF65-F5344CB8AC3E}">
        <p14:creationId xmlns:p14="http://schemas.microsoft.com/office/powerpoint/2010/main" val="109339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sz="quarter"/>
          </p:nvPr>
        </p:nvSpPr>
        <p:spPr>
          <a:xfrm>
            <a:off x="495300" y="509866"/>
            <a:ext cx="4319566" cy="369332"/>
          </a:xfrm>
        </p:spPr>
        <p:txBody>
          <a:bodyPr/>
          <a:lstStyle/>
          <a:p>
            <a:r>
              <a:rPr lang="de-DE" altLang="de-DE" dirty="0" smtClean="0">
                <a:ea typeface="ＭＳ Ｐゴシック" pitchFamily="34" charset="-128"/>
              </a:rPr>
              <a:t>Fachgutachten Geologie und Altlasten</a:t>
            </a:r>
          </a:p>
        </p:txBody>
      </p:sp>
      <p:pic>
        <p:nvPicPr>
          <p:cNvPr id="1027" name="Picture 3" descr="C:\Users\Public\Documents\WFB Unterlagen\Rennbahn\Karte Baugrund.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52600" y="1052737"/>
            <a:ext cx="7128790" cy="511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6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sz="quarter"/>
          </p:nvPr>
        </p:nvSpPr>
        <p:spPr/>
        <p:txBody>
          <a:bodyPr/>
          <a:lstStyle/>
          <a:p>
            <a:r>
              <a:rPr lang="de-DE" altLang="de-DE" dirty="0">
                <a:ea typeface="ＭＳ Ｐゴシック" pitchFamily="34" charset="-128"/>
              </a:rPr>
              <a:t>Wohnungsbau WFB</a:t>
            </a:r>
            <a:endParaRPr lang="de-DE" altLang="de-DE" dirty="0" smtClean="0">
              <a:ea typeface="ＭＳ Ｐゴシック" pitchFamily="34" charset="-128"/>
            </a:endParaRPr>
          </a:p>
        </p:txBody>
      </p:sp>
      <p:sp>
        <p:nvSpPr>
          <p:cNvPr id="2" name="Inhaltsplatzhalter 1"/>
          <p:cNvSpPr>
            <a:spLocks noGrp="1"/>
          </p:cNvSpPr>
          <p:nvPr>
            <p:ph sz="quarter" idx="1"/>
          </p:nvPr>
        </p:nvSpPr>
        <p:spPr>
          <a:xfrm>
            <a:off x="509588" y="1268413"/>
            <a:ext cx="735829" cy="338554"/>
          </a:xfrm>
        </p:spPr>
        <p:txBody>
          <a:bodyPr/>
          <a:lstStyle/>
          <a:p>
            <a:r>
              <a:rPr lang="de-DE" dirty="0" smtClean="0"/>
              <a:t>Schnitt</a:t>
            </a:r>
            <a:endParaRPr lang="de-DE" dirty="0"/>
          </a:p>
        </p:txBody>
      </p:sp>
      <p:pic>
        <p:nvPicPr>
          <p:cNvPr id="2050" name="Picture 2" descr="C:\Users\Public\Documents\WFB Unterlagen\Rennbahn\Schnitt 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2132856"/>
            <a:ext cx="964851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6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sz="quarter"/>
          </p:nvPr>
        </p:nvSpPr>
        <p:spPr>
          <a:xfrm>
            <a:off x="495300" y="509866"/>
            <a:ext cx="2802100" cy="369332"/>
          </a:xfrm>
        </p:spPr>
        <p:txBody>
          <a:bodyPr/>
          <a:lstStyle/>
          <a:p>
            <a:r>
              <a:rPr lang="de-DE" altLang="de-DE" dirty="0" smtClean="0">
                <a:ea typeface="ＭＳ Ｐゴシック" pitchFamily="34" charset="-128"/>
              </a:rPr>
              <a:t>Fachgutachten Ökologie</a:t>
            </a:r>
          </a:p>
        </p:txBody>
      </p:sp>
      <p:sp>
        <p:nvSpPr>
          <p:cNvPr id="2" name="Inhaltsplatzhalter 1"/>
          <p:cNvSpPr>
            <a:spLocks noGrp="1"/>
          </p:cNvSpPr>
          <p:nvPr>
            <p:ph sz="quarter" idx="1"/>
          </p:nvPr>
        </p:nvSpPr>
        <p:spPr>
          <a:xfrm>
            <a:off x="200472" y="1268413"/>
            <a:ext cx="9807351" cy="5765681"/>
          </a:xfrm>
        </p:spPr>
        <p:txBody>
          <a:bodyPr/>
          <a:lstStyle/>
          <a:p>
            <a:pPr marL="447675" lvl="0" indent="-447675">
              <a:spcAft>
                <a:spcPts val="1000"/>
              </a:spcAft>
            </a:pPr>
            <a:r>
              <a:rPr lang="de-DE" dirty="0">
                <a:latin typeface="Calibri"/>
                <a:ea typeface="Calibri"/>
                <a:cs typeface="Times New Roman"/>
              </a:rPr>
              <a:t>•	</a:t>
            </a:r>
            <a:r>
              <a:rPr lang="de-DE" dirty="0" smtClean="0">
                <a:solidFill>
                  <a:prstClr val="black"/>
                </a:solidFill>
                <a:latin typeface="Calibri"/>
                <a:ea typeface="Calibri"/>
                <a:cs typeface="Times New Roman"/>
              </a:rPr>
              <a:t>Im </a:t>
            </a:r>
            <a:r>
              <a:rPr lang="de-DE" dirty="0">
                <a:solidFill>
                  <a:prstClr val="black"/>
                </a:solidFill>
                <a:latin typeface="Calibri"/>
                <a:ea typeface="Calibri"/>
                <a:cs typeface="Times New Roman"/>
              </a:rPr>
              <a:t>Hinblick auf die Vegetationselemente </a:t>
            </a:r>
            <a:r>
              <a:rPr lang="de-DE" dirty="0" smtClean="0">
                <a:solidFill>
                  <a:prstClr val="black"/>
                </a:solidFill>
                <a:latin typeface="Calibri"/>
                <a:ea typeface="Calibri"/>
                <a:cs typeface="Times New Roman"/>
              </a:rPr>
              <a:t>befinden sich überwiegend </a:t>
            </a:r>
            <a:r>
              <a:rPr lang="de-DE" dirty="0">
                <a:solidFill>
                  <a:prstClr val="black"/>
                </a:solidFill>
                <a:latin typeface="Calibri"/>
                <a:ea typeface="Calibri"/>
                <a:cs typeface="Times New Roman"/>
              </a:rPr>
              <a:t>Scherrasen (geringe Wertigkeit), </a:t>
            </a:r>
          </a:p>
          <a:p>
            <a:pPr marL="447675" lvl="0" indent="-447675">
              <a:spcAft>
                <a:spcPts val="1000"/>
              </a:spcAft>
            </a:pPr>
            <a:r>
              <a:rPr lang="de-DE" dirty="0">
                <a:solidFill>
                  <a:prstClr val="black"/>
                </a:solidFill>
                <a:latin typeface="Calibri"/>
                <a:ea typeface="Calibri"/>
                <a:cs typeface="Times New Roman"/>
              </a:rPr>
              <a:t>	Siedlungsgehölze und Bäume sowie Gewässer mit schützenswertem Uferbewuchs auf dem Gelände </a:t>
            </a:r>
          </a:p>
          <a:p>
            <a:pPr marL="447675" lvl="0" indent="-447675">
              <a:spcAft>
                <a:spcPts val="1000"/>
              </a:spcAft>
            </a:pPr>
            <a:r>
              <a:rPr lang="de-DE" dirty="0">
                <a:solidFill>
                  <a:prstClr val="black"/>
                </a:solidFill>
                <a:latin typeface="Calibri"/>
                <a:ea typeface="Calibri"/>
                <a:cs typeface="Times New Roman"/>
              </a:rPr>
              <a:t>	</a:t>
            </a:r>
            <a:r>
              <a:rPr lang="de-DE" dirty="0" smtClean="0">
                <a:solidFill>
                  <a:prstClr val="black"/>
                </a:solidFill>
                <a:latin typeface="Calibri"/>
                <a:ea typeface="Calibri"/>
                <a:cs typeface="Times New Roman"/>
              </a:rPr>
              <a:t>Seltener </a:t>
            </a:r>
            <a:r>
              <a:rPr lang="de-DE" dirty="0">
                <a:solidFill>
                  <a:prstClr val="black"/>
                </a:solidFill>
                <a:latin typeface="Calibri"/>
                <a:ea typeface="Calibri"/>
                <a:cs typeface="Times New Roman"/>
              </a:rPr>
              <a:t>gemähte Bereiche sind als Artenarmes Extensivgrünland bzw. Artenarmes </a:t>
            </a:r>
          </a:p>
          <a:p>
            <a:pPr marL="447675" lvl="0" indent="-447675">
              <a:spcAft>
                <a:spcPts val="1000"/>
              </a:spcAft>
            </a:pPr>
            <a:r>
              <a:rPr lang="de-DE" dirty="0">
                <a:solidFill>
                  <a:prstClr val="black"/>
                </a:solidFill>
                <a:latin typeface="Calibri"/>
                <a:ea typeface="Calibri"/>
                <a:cs typeface="Times New Roman"/>
              </a:rPr>
              <a:t>	Magerrasen-Stadium mittlerer Wertigkeit einzustufen. Im Nordosten liegt ein zusammenhängendes </a:t>
            </a:r>
          </a:p>
          <a:p>
            <a:pPr marL="447675" lvl="0" indent="-447675">
              <a:spcAft>
                <a:spcPts val="1000"/>
              </a:spcAft>
            </a:pPr>
            <a:r>
              <a:rPr lang="de-DE" dirty="0">
                <a:solidFill>
                  <a:prstClr val="black"/>
                </a:solidFill>
                <a:latin typeface="Calibri"/>
                <a:ea typeface="Calibri"/>
                <a:cs typeface="Times New Roman"/>
              </a:rPr>
              <a:t>	Siedlungsgehölz mit geschützten Bäumen. Gefährdete Pflanzenarten konnten bis lang nicht festgestellt werden</a:t>
            </a:r>
            <a:r>
              <a:rPr lang="de-DE" dirty="0" smtClean="0">
                <a:solidFill>
                  <a:prstClr val="black"/>
                </a:solidFill>
                <a:latin typeface="Calibri"/>
                <a:ea typeface="Calibri"/>
                <a:cs typeface="Times New Roman"/>
              </a:rPr>
              <a:t>.</a:t>
            </a:r>
          </a:p>
          <a:p>
            <a:pPr marL="447675" lvl="0" indent="-447675">
              <a:spcAft>
                <a:spcPts val="1000"/>
              </a:spcAft>
            </a:pPr>
            <a:endParaRPr lang="de-DE" dirty="0">
              <a:solidFill>
                <a:prstClr val="black"/>
              </a:solidFill>
              <a:latin typeface="Calibri"/>
              <a:ea typeface="Calibri"/>
              <a:cs typeface="Times New Roman"/>
            </a:endParaRPr>
          </a:p>
          <a:p>
            <a:pPr marL="447675" lvl="0" indent="-447675">
              <a:spcAft>
                <a:spcPts val="1000"/>
              </a:spcAft>
            </a:pPr>
            <a:r>
              <a:rPr lang="de-DE" dirty="0">
                <a:solidFill>
                  <a:prstClr val="black"/>
                </a:solidFill>
                <a:latin typeface="Calibri"/>
                <a:ea typeface="Calibri"/>
                <a:cs typeface="Times New Roman"/>
              </a:rPr>
              <a:t>•	</a:t>
            </a:r>
            <a:r>
              <a:rPr lang="de-DE" dirty="0" smtClean="0">
                <a:solidFill>
                  <a:prstClr val="black"/>
                </a:solidFill>
                <a:latin typeface="Calibri"/>
                <a:ea typeface="Calibri"/>
                <a:cs typeface="Times New Roman"/>
              </a:rPr>
              <a:t>Im </a:t>
            </a:r>
            <a:r>
              <a:rPr lang="de-DE" dirty="0">
                <a:solidFill>
                  <a:prstClr val="black"/>
                </a:solidFill>
                <a:latin typeface="Calibri"/>
                <a:ea typeface="Calibri"/>
                <a:cs typeface="Times New Roman"/>
              </a:rPr>
              <a:t>Rahmen der Brutvogeluntersuchungen (Auswertung noch nicht abgeschlossen) </a:t>
            </a:r>
            <a:r>
              <a:rPr lang="de-DE" dirty="0" smtClean="0">
                <a:solidFill>
                  <a:prstClr val="black"/>
                </a:solidFill>
                <a:latin typeface="Calibri"/>
                <a:ea typeface="Calibri"/>
                <a:cs typeface="Times New Roman"/>
              </a:rPr>
              <a:t>sind u</a:t>
            </a:r>
            <a:r>
              <a:rPr lang="de-DE" dirty="0">
                <a:solidFill>
                  <a:prstClr val="black"/>
                </a:solidFill>
                <a:latin typeface="Calibri"/>
                <a:ea typeface="Calibri"/>
                <a:cs typeface="Times New Roman"/>
              </a:rPr>
              <a:t>. a. folgende Arten </a:t>
            </a:r>
          </a:p>
          <a:p>
            <a:pPr marL="447675" lvl="0" indent="-447675">
              <a:spcAft>
                <a:spcPts val="1000"/>
              </a:spcAft>
            </a:pPr>
            <a:r>
              <a:rPr lang="de-DE" dirty="0">
                <a:solidFill>
                  <a:prstClr val="black"/>
                </a:solidFill>
                <a:latin typeface="Calibri"/>
                <a:ea typeface="Calibri"/>
                <a:cs typeface="Times New Roman"/>
              </a:rPr>
              <a:t>	festgestellt wurden: Ein Grünspecht (streng geschützt) mit einem Revier, Buntspecht, Waldschnepfe </a:t>
            </a:r>
          </a:p>
          <a:p>
            <a:pPr marL="447675" lvl="0" indent="-447675">
              <a:spcAft>
                <a:spcPts val="1000"/>
              </a:spcAft>
            </a:pPr>
            <a:r>
              <a:rPr lang="de-DE" dirty="0">
                <a:solidFill>
                  <a:prstClr val="black"/>
                </a:solidFill>
                <a:latin typeface="Calibri"/>
                <a:ea typeface="Calibri"/>
                <a:cs typeface="Times New Roman"/>
              </a:rPr>
              <a:t>	(Durchzug), Teichhuhn (streng geschützt), Mäusebussard (der das Gebiet zur Nahrungssuche nutzt, der </a:t>
            </a:r>
          </a:p>
          <a:p>
            <a:pPr marL="447675" lvl="0" indent="-447675">
              <a:spcAft>
                <a:spcPts val="1000"/>
              </a:spcAft>
            </a:pPr>
            <a:r>
              <a:rPr lang="de-DE" dirty="0">
                <a:solidFill>
                  <a:prstClr val="black"/>
                </a:solidFill>
                <a:latin typeface="Calibri"/>
                <a:ea typeface="Calibri"/>
                <a:cs typeface="Times New Roman"/>
              </a:rPr>
              <a:t>	Brutplatz liegt außerhalb des Gebiets) sowie Rauchschwalben (nahrungssuchend). Es wurden keine dort </a:t>
            </a:r>
          </a:p>
          <a:p>
            <a:pPr marL="447675" lvl="0" indent="-447675">
              <a:spcAft>
                <a:spcPts val="1000"/>
              </a:spcAft>
            </a:pPr>
            <a:r>
              <a:rPr lang="de-DE" dirty="0">
                <a:solidFill>
                  <a:prstClr val="black"/>
                </a:solidFill>
                <a:latin typeface="Calibri"/>
                <a:ea typeface="Calibri"/>
                <a:cs typeface="Times New Roman"/>
              </a:rPr>
              <a:t>	brütenden Eulen oder	Greifvögel gesichtet.</a:t>
            </a:r>
          </a:p>
          <a:p>
            <a:pPr marL="0" lvl="0" indent="0">
              <a:lnSpc>
                <a:spcPts val="1390"/>
              </a:lnSpc>
              <a:spcAft>
                <a:spcPts val="600"/>
              </a:spcAft>
            </a:pPr>
            <a:endParaRPr lang="de-DE" dirty="0" smtClean="0">
              <a:latin typeface="Futura Lt BT"/>
              <a:ea typeface="Arial Unicode MS"/>
              <a:cs typeface="Times New Roman"/>
            </a:endParaRPr>
          </a:p>
          <a:p>
            <a:pPr marL="0" lvl="0" indent="0">
              <a:lnSpc>
                <a:spcPct val="115000"/>
              </a:lnSpc>
              <a:spcAft>
                <a:spcPts val="1000"/>
              </a:spcAft>
            </a:pPr>
            <a:endParaRPr lang="de-DE" dirty="0">
              <a:latin typeface="Calibri"/>
              <a:ea typeface="Calibri"/>
              <a:cs typeface="Times New Roman"/>
            </a:endParaRPr>
          </a:p>
          <a:p>
            <a:endParaRPr lang="de-DE" dirty="0"/>
          </a:p>
        </p:txBody>
      </p:sp>
    </p:spTree>
    <p:extLst>
      <p:ext uri="{BB962C8B-B14F-4D97-AF65-F5344CB8AC3E}">
        <p14:creationId xmlns:p14="http://schemas.microsoft.com/office/powerpoint/2010/main" val="482082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sz="quarter"/>
          </p:nvPr>
        </p:nvSpPr>
        <p:spPr>
          <a:xfrm>
            <a:off x="495300" y="509866"/>
            <a:ext cx="2802100" cy="369332"/>
          </a:xfrm>
        </p:spPr>
        <p:txBody>
          <a:bodyPr/>
          <a:lstStyle/>
          <a:p>
            <a:r>
              <a:rPr lang="de-DE" altLang="de-DE" dirty="0" smtClean="0">
                <a:ea typeface="ＭＳ Ｐゴシック" pitchFamily="34" charset="-128"/>
              </a:rPr>
              <a:t>Fachgutachten Ökologie</a:t>
            </a:r>
          </a:p>
        </p:txBody>
      </p:sp>
      <p:sp>
        <p:nvSpPr>
          <p:cNvPr id="2" name="Inhaltsplatzhalter 1"/>
          <p:cNvSpPr>
            <a:spLocks noGrp="1"/>
          </p:cNvSpPr>
          <p:nvPr>
            <p:ph sz="quarter" idx="1"/>
          </p:nvPr>
        </p:nvSpPr>
        <p:spPr>
          <a:xfrm>
            <a:off x="509588" y="1268413"/>
            <a:ext cx="8153757" cy="4773614"/>
          </a:xfrm>
        </p:spPr>
        <p:txBody>
          <a:bodyPr/>
          <a:lstStyle/>
          <a:p>
            <a:pPr marL="0" lvl="0" indent="0">
              <a:lnSpc>
                <a:spcPts val="1390"/>
              </a:lnSpc>
              <a:spcAft>
                <a:spcPts val="600"/>
              </a:spcAft>
            </a:pPr>
            <a:r>
              <a:rPr lang="de-DE" dirty="0">
                <a:latin typeface="Calibri"/>
                <a:ea typeface="Calibri"/>
                <a:cs typeface="Times New Roman"/>
              </a:rPr>
              <a:t>•	</a:t>
            </a:r>
            <a:r>
              <a:rPr lang="de-DE" dirty="0">
                <a:latin typeface="+mn-lt"/>
                <a:ea typeface="Arial Unicode MS"/>
                <a:cs typeface="Times New Roman"/>
              </a:rPr>
              <a:t>Die Untersuchung der Amphibien ergab drei Arten im Gebiet, die als besonders geschützt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einzustufen </a:t>
            </a:r>
            <a:r>
              <a:rPr lang="de-DE" dirty="0">
                <a:latin typeface="+mn-lt"/>
                <a:ea typeface="Arial Unicode MS"/>
                <a:cs typeface="Times New Roman"/>
              </a:rPr>
              <a:t>sind: Erdkröte, Teichmolch (beide in verhältnismäßig hohen Beständen) und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Teichfrosch</a:t>
            </a:r>
            <a:r>
              <a:rPr lang="de-DE" dirty="0">
                <a:latin typeface="+mn-lt"/>
                <a:ea typeface="Arial Unicode MS"/>
                <a:cs typeface="Times New Roman"/>
              </a:rPr>
              <a:t>, jedoch keinen Grasfrosch</a:t>
            </a:r>
            <a:r>
              <a:rPr lang="de-DE" dirty="0" smtClean="0">
                <a:latin typeface="+mn-lt"/>
                <a:ea typeface="Arial Unicode MS"/>
                <a:cs typeface="Times New Roman"/>
              </a:rPr>
              <a:t>.</a:t>
            </a:r>
            <a:endParaRPr lang="de-DE" dirty="0">
              <a:latin typeface="+mn-lt"/>
              <a:ea typeface="Calibri"/>
              <a:cs typeface="Times New Roman"/>
            </a:endParaRPr>
          </a:p>
          <a:p>
            <a:pPr marL="0" lvl="0" indent="0">
              <a:lnSpc>
                <a:spcPts val="1390"/>
              </a:lnSpc>
              <a:spcAft>
                <a:spcPts val="600"/>
              </a:spcAft>
            </a:pPr>
            <a:r>
              <a:rPr lang="de-DE" dirty="0">
                <a:latin typeface="+mn-lt"/>
                <a:ea typeface="Calibri"/>
                <a:cs typeface="Times New Roman"/>
              </a:rPr>
              <a:t>•	</a:t>
            </a:r>
            <a:r>
              <a:rPr lang="de-DE" dirty="0">
                <a:latin typeface="+mn-lt"/>
                <a:ea typeface="Arial Unicode MS"/>
                <a:cs typeface="Times New Roman"/>
              </a:rPr>
              <a:t>Bei der Untersuchung der Libellen konnten 18 Arten (besonders geschützt, keine streng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geschützten </a:t>
            </a:r>
            <a:r>
              <a:rPr lang="de-DE" dirty="0">
                <a:latin typeface="+mn-lt"/>
                <a:ea typeface="Arial Unicode MS"/>
                <a:cs typeface="Times New Roman"/>
              </a:rPr>
              <a:t>Arten, alle nicht bestandsgefährdet in Bremen) im Bereich der Gewässer mit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strukturreichen </a:t>
            </a:r>
            <a:r>
              <a:rPr lang="de-DE" dirty="0">
                <a:latin typeface="+mn-lt"/>
                <a:ea typeface="Arial Unicode MS"/>
                <a:cs typeface="Times New Roman"/>
              </a:rPr>
              <a:t>Ufern nachgewiesen werden.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Calibri"/>
                <a:cs typeface="Times New Roman"/>
              </a:rPr>
              <a:t>•	</a:t>
            </a:r>
            <a:r>
              <a:rPr lang="de-DE" dirty="0">
                <a:latin typeface="+mn-lt"/>
                <a:ea typeface="Arial Unicode MS"/>
                <a:cs typeface="Times New Roman"/>
              </a:rPr>
              <a:t>Bei der Untersuchung der Fledermäuse sind bislang fünf Arten (alle streng geschützt)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festgestellt </a:t>
            </a:r>
            <a:r>
              <a:rPr lang="de-DE" dirty="0">
                <a:latin typeface="+mn-lt"/>
                <a:ea typeface="Arial Unicode MS"/>
                <a:cs typeface="Times New Roman"/>
              </a:rPr>
              <a:t>worden. Bei zwei Arten handelt es sich um typische ‚Siedlungsarten‘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a:t>
            </a:r>
            <a:r>
              <a:rPr lang="de-DE" dirty="0">
                <a:latin typeface="+mn-lt"/>
                <a:ea typeface="Arial Unicode MS"/>
                <a:cs typeface="Times New Roman"/>
              </a:rPr>
              <a:t>Quartiere in Gebäuden), hinzu kommen drei weitere Arten, die typischerweise </a:t>
            </a:r>
            <a:r>
              <a:rPr lang="de-DE" dirty="0" smtClean="0">
                <a:latin typeface="+mn-lt"/>
                <a:ea typeface="Arial Unicode MS"/>
                <a:cs typeface="Times New Roman"/>
              </a:rPr>
              <a:t>Quartiere </a:t>
            </a: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in </a:t>
            </a:r>
            <a:r>
              <a:rPr lang="de-DE" dirty="0">
                <a:latin typeface="+mn-lt"/>
                <a:ea typeface="Arial Unicode MS"/>
                <a:cs typeface="Times New Roman"/>
              </a:rPr>
              <a:t>Gehölzen besiedeln. Bisher wurde jedoch kein Quartier auf dem Gelände nachgewiesen,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sondern </a:t>
            </a:r>
            <a:r>
              <a:rPr lang="de-DE" dirty="0">
                <a:latin typeface="+mn-lt"/>
                <a:ea typeface="Arial Unicode MS"/>
                <a:cs typeface="Times New Roman"/>
              </a:rPr>
              <a:t>hauptsächlich jagende Fledermäuse. Zwei Fledermauserfassungstermine </a:t>
            </a:r>
            <a:endParaRPr lang="de-DE" dirty="0" smtClean="0">
              <a:latin typeface="+mn-lt"/>
              <a:ea typeface="Arial Unicode MS"/>
              <a:cs typeface="Times New Roman"/>
            </a:endParaRPr>
          </a:p>
          <a:p>
            <a:pPr marL="0" lvl="0" indent="0">
              <a:lnSpc>
                <a:spcPts val="1390"/>
              </a:lnSpc>
              <a:spcAft>
                <a:spcPts val="600"/>
              </a:spcAft>
            </a:pPr>
            <a:r>
              <a:rPr lang="de-DE" dirty="0">
                <a:latin typeface="+mn-lt"/>
                <a:ea typeface="Arial Unicode MS"/>
                <a:cs typeface="Times New Roman"/>
              </a:rPr>
              <a:t>	</a:t>
            </a:r>
            <a:r>
              <a:rPr lang="de-DE" dirty="0" smtClean="0">
                <a:latin typeface="+mn-lt"/>
                <a:ea typeface="Arial Unicode MS"/>
                <a:cs typeface="Times New Roman"/>
              </a:rPr>
              <a:t>stehen </a:t>
            </a:r>
            <a:r>
              <a:rPr lang="de-DE" dirty="0">
                <a:latin typeface="+mn-lt"/>
                <a:ea typeface="Arial Unicode MS"/>
                <a:cs typeface="Times New Roman"/>
              </a:rPr>
              <a:t>noch aus.</a:t>
            </a:r>
          </a:p>
          <a:p>
            <a:pPr marL="0" lvl="0" indent="0">
              <a:lnSpc>
                <a:spcPts val="1390"/>
              </a:lnSpc>
              <a:spcAft>
                <a:spcPts val="600"/>
              </a:spcAft>
            </a:pPr>
            <a:endParaRPr lang="de-DE" dirty="0">
              <a:latin typeface="Futura Lt BT"/>
              <a:ea typeface="Arial Unicode MS"/>
              <a:cs typeface="Times New Roman"/>
            </a:endParaRPr>
          </a:p>
          <a:p>
            <a:pPr marL="0" lvl="0" indent="0">
              <a:lnSpc>
                <a:spcPct val="115000"/>
              </a:lnSpc>
              <a:spcAft>
                <a:spcPts val="1000"/>
              </a:spcAft>
            </a:pPr>
            <a:endParaRPr lang="de-DE" dirty="0">
              <a:latin typeface="Calibri"/>
              <a:ea typeface="Calibri"/>
              <a:cs typeface="Times New Roman"/>
            </a:endParaRPr>
          </a:p>
          <a:p>
            <a:endParaRPr lang="de-DE" dirty="0"/>
          </a:p>
        </p:txBody>
      </p:sp>
    </p:spTree>
    <p:extLst>
      <p:ext uri="{BB962C8B-B14F-4D97-AF65-F5344CB8AC3E}">
        <p14:creationId xmlns:p14="http://schemas.microsoft.com/office/powerpoint/2010/main" val="404673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sz="quarter"/>
          </p:nvPr>
        </p:nvSpPr>
        <p:spPr>
          <a:xfrm>
            <a:off x="495300" y="509866"/>
            <a:ext cx="3020108" cy="369332"/>
          </a:xfrm>
        </p:spPr>
        <p:txBody>
          <a:bodyPr/>
          <a:lstStyle/>
          <a:p>
            <a:r>
              <a:rPr lang="de-DE" altLang="de-DE" dirty="0" smtClean="0">
                <a:ea typeface="ＭＳ Ｐゴシック" pitchFamily="34" charset="-128"/>
              </a:rPr>
              <a:t>Fachgutachten Hydrologie</a:t>
            </a:r>
          </a:p>
        </p:txBody>
      </p:sp>
      <p:pic>
        <p:nvPicPr>
          <p:cNvPr id="1028" name="Picture 4" descr="C:\Users\Public\Documents\WFB Unterlagen\Rennbahn\Plan Entwässerung.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44488" y="1303629"/>
            <a:ext cx="9195940" cy="471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45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sz="quarter"/>
          </p:nvPr>
        </p:nvSpPr>
        <p:spPr>
          <a:xfrm>
            <a:off x="495300" y="509866"/>
            <a:ext cx="3020108" cy="369332"/>
          </a:xfrm>
        </p:spPr>
        <p:txBody>
          <a:bodyPr/>
          <a:lstStyle/>
          <a:p>
            <a:r>
              <a:rPr lang="de-DE" altLang="de-DE" dirty="0" smtClean="0">
                <a:ea typeface="ＭＳ Ｐゴシック" pitchFamily="34" charset="-128"/>
              </a:rPr>
              <a:t>Fachgutachten Hydrologie</a:t>
            </a:r>
          </a:p>
        </p:txBody>
      </p:sp>
      <p:sp>
        <p:nvSpPr>
          <p:cNvPr id="2" name="Inhaltsplatzhalter 1"/>
          <p:cNvSpPr>
            <a:spLocks noGrp="1"/>
          </p:cNvSpPr>
          <p:nvPr>
            <p:ph sz="quarter" idx="1"/>
          </p:nvPr>
        </p:nvSpPr>
        <p:spPr>
          <a:xfrm>
            <a:off x="509588" y="1268413"/>
            <a:ext cx="9159609" cy="4370427"/>
          </a:xfrm>
        </p:spPr>
        <p:txBody>
          <a:bodyPr/>
          <a:lstStyle/>
          <a:p>
            <a:pPr marL="447675" indent="-447675">
              <a:lnSpc>
                <a:spcPct val="115000"/>
              </a:lnSpc>
              <a:spcAft>
                <a:spcPts val="1000"/>
              </a:spcAft>
            </a:pPr>
            <a:r>
              <a:rPr lang="de-DE" dirty="0">
                <a:latin typeface="Calibri"/>
                <a:ea typeface="Calibri"/>
                <a:cs typeface="Times New Roman"/>
              </a:rPr>
              <a:t>•	Das Entwässerungssystem hängt offen und verroht am Mittelkampsfleet </a:t>
            </a:r>
            <a:endParaRPr lang="de-DE" dirty="0" smtClean="0">
              <a:latin typeface="Calibri"/>
              <a:ea typeface="Calibri"/>
              <a:cs typeface="Times New Roman"/>
            </a:endParaRPr>
          </a:p>
          <a:p>
            <a:pPr marL="447675" indent="-447675">
              <a:lnSpc>
                <a:spcPct val="115000"/>
              </a:lnSpc>
              <a:spcAft>
                <a:spcPts val="1000"/>
              </a:spcAft>
            </a:pPr>
            <a:r>
              <a:rPr lang="de-DE" dirty="0">
                <a:latin typeface="Calibri"/>
                <a:ea typeface="Calibri"/>
                <a:cs typeface="Times New Roman"/>
              </a:rPr>
              <a:t>	</a:t>
            </a:r>
            <a:r>
              <a:rPr lang="de-DE" dirty="0" smtClean="0">
                <a:latin typeface="Calibri"/>
                <a:ea typeface="Calibri"/>
                <a:cs typeface="Times New Roman"/>
              </a:rPr>
              <a:t>(</a:t>
            </a:r>
            <a:r>
              <a:rPr lang="de-DE" dirty="0">
                <a:latin typeface="Calibri"/>
                <a:ea typeface="Calibri"/>
                <a:cs typeface="Times New Roman"/>
              </a:rPr>
              <a:t>öffentliches Gewässer, unterhalten durch den Deichverband). </a:t>
            </a:r>
            <a:endParaRPr lang="de-DE" dirty="0" smtClean="0">
              <a:latin typeface="Calibri"/>
              <a:ea typeface="Calibri"/>
              <a:cs typeface="Times New Roman"/>
            </a:endParaRPr>
          </a:p>
          <a:p>
            <a:pPr marL="447675" indent="-447675">
              <a:lnSpc>
                <a:spcPct val="115000"/>
              </a:lnSpc>
              <a:spcAft>
                <a:spcPts val="1000"/>
              </a:spcAft>
            </a:pPr>
            <a:r>
              <a:rPr lang="de-DE" dirty="0">
                <a:latin typeface="Calibri"/>
                <a:ea typeface="Calibri"/>
                <a:cs typeface="Times New Roman"/>
              </a:rPr>
              <a:t>	</a:t>
            </a:r>
            <a:r>
              <a:rPr lang="de-DE" dirty="0" smtClean="0">
                <a:latin typeface="Calibri"/>
                <a:ea typeface="Calibri"/>
                <a:cs typeface="Times New Roman"/>
              </a:rPr>
              <a:t>Dieses </a:t>
            </a:r>
            <a:r>
              <a:rPr lang="de-DE" dirty="0">
                <a:latin typeface="Calibri"/>
                <a:ea typeface="Calibri"/>
                <a:cs typeface="Times New Roman"/>
              </a:rPr>
              <a:t>weist eine hohe Auslastung auf (u.a. Oberflächenentwässerung) und verfügt über </a:t>
            </a:r>
            <a:r>
              <a:rPr lang="de-DE" dirty="0" smtClean="0">
                <a:latin typeface="Calibri"/>
                <a:ea typeface="Calibri"/>
                <a:cs typeface="Times New Roman"/>
              </a:rPr>
              <a:t>keine </a:t>
            </a:r>
          </a:p>
          <a:p>
            <a:pPr marL="447675" indent="-447675">
              <a:lnSpc>
                <a:spcPct val="115000"/>
              </a:lnSpc>
              <a:spcAft>
                <a:spcPts val="1000"/>
              </a:spcAft>
            </a:pPr>
            <a:r>
              <a:rPr lang="de-DE" dirty="0">
                <a:latin typeface="Calibri"/>
                <a:ea typeface="Calibri"/>
                <a:cs typeface="Times New Roman"/>
              </a:rPr>
              <a:t>	</a:t>
            </a:r>
            <a:r>
              <a:rPr lang="de-DE" dirty="0" smtClean="0">
                <a:latin typeface="Calibri"/>
                <a:ea typeface="Calibri"/>
                <a:cs typeface="Times New Roman"/>
              </a:rPr>
              <a:t>weitere Aufnahmekapazität. </a:t>
            </a:r>
          </a:p>
          <a:p>
            <a:pPr marL="447675" indent="-447675">
              <a:lnSpc>
                <a:spcPct val="115000"/>
              </a:lnSpc>
              <a:spcAft>
                <a:spcPts val="1000"/>
              </a:spcAft>
            </a:pPr>
            <a:r>
              <a:rPr lang="de-DE" dirty="0" smtClean="0">
                <a:latin typeface="Calibri"/>
                <a:ea typeface="Calibri"/>
                <a:cs typeface="Times New Roman"/>
              </a:rPr>
              <a:t>•	 Das Gärtnerfleet (südlich außerhalb des Plangebietes) hat ebenfalls einen Überlauf in das </a:t>
            </a:r>
          </a:p>
          <a:p>
            <a:pPr marL="457200" lvl="1" indent="0">
              <a:spcAft>
                <a:spcPts val="400"/>
              </a:spcAft>
              <a:buNone/>
            </a:pPr>
            <a:r>
              <a:rPr lang="de-DE" dirty="0" smtClean="0">
                <a:latin typeface="Calibri"/>
                <a:ea typeface="Calibri"/>
                <a:cs typeface="Times New Roman"/>
              </a:rPr>
              <a:t>Mittelkampsfleet </a:t>
            </a:r>
            <a:r>
              <a:rPr lang="de-DE" dirty="0">
                <a:latin typeface="Calibri"/>
                <a:ea typeface="Calibri"/>
                <a:cs typeface="Times New Roman"/>
              </a:rPr>
              <a:t>bzw. in das Holterfleet (Zulauf Kleine Wümme</a:t>
            </a:r>
            <a:r>
              <a:rPr lang="de-DE" dirty="0" smtClean="0">
                <a:latin typeface="Calibri"/>
                <a:ea typeface="Calibri"/>
                <a:cs typeface="Times New Roman"/>
              </a:rPr>
              <a:t>).</a:t>
            </a:r>
            <a:endParaRPr lang="de-DE" sz="1400" dirty="0" smtClean="0">
              <a:latin typeface="Cambria"/>
              <a:ea typeface="Calibri"/>
              <a:cs typeface="Times New Roman"/>
            </a:endParaRPr>
          </a:p>
          <a:p>
            <a:pPr marL="447675" indent="-447675">
              <a:lnSpc>
                <a:spcPct val="115000"/>
              </a:lnSpc>
              <a:spcAft>
                <a:spcPts val="1000"/>
              </a:spcAft>
            </a:pPr>
            <a:r>
              <a:rPr lang="de-DE" dirty="0" smtClean="0">
                <a:latin typeface="Calibri"/>
                <a:ea typeface="Calibri"/>
                <a:cs typeface="Times New Roman"/>
              </a:rPr>
              <a:t> •	Die Grundwasserstände im Umfeld des Plangebietes Rennbahn beträgt im Schnitt 1,90 unter </a:t>
            </a:r>
          </a:p>
          <a:p>
            <a:pPr marL="447675" indent="-447675">
              <a:lnSpc>
                <a:spcPct val="115000"/>
              </a:lnSpc>
              <a:spcAft>
                <a:spcPts val="1000"/>
              </a:spcAft>
            </a:pPr>
            <a:r>
              <a:rPr lang="de-DE" dirty="0">
                <a:latin typeface="Calibri"/>
                <a:ea typeface="Calibri"/>
                <a:cs typeface="Times New Roman"/>
              </a:rPr>
              <a:t>	</a:t>
            </a:r>
            <a:r>
              <a:rPr lang="de-DE" dirty="0" smtClean="0">
                <a:latin typeface="Calibri"/>
                <a:ea typeface="Calibri"/>
                <a:cs typeface="Times New Roman"/>
              </a:rPr>
              <a:t>Geländeoberkante. Die Minimalwerte liegen zwischen 1,10 m und 1,60 m unter Geländeoberkante. </a:t>
            </a:r>
          </a:p>
          <a:p>
            <a:pPr marL="447675" indent="-447675">
              <a:lnSpc>
                <a:spcPct val="115000"/>
              </a:lnSpc>
              <a:spcAft>
                <a:spcPts val="1000"/>
              </a:spcAft>
            </a:pPr>
            <a:r>
              <a:rPr lang="de-DE" dirty="0">
                <a:latin typeface="Calibri"/>
                <a:ea typeface="Calibri"/>
                <a:cs typeface="Times New Roman"/>
              </a:rPr>
              <a:t>	I</a:t>
            </a:r>
            <a:r>
              <a:rPr lang="de-DE" dirty="0" smtClean="0">
                <a:latin typeface="Calibri"/>
                <a:ea typeface="Calibri"/>
                <a:cs typeface="Times New Roman"/>
              </a:rPr>
              <a:t>n </a:t>
            </a:r>
            <a:r>
              <a:rPr lang="de-DE" dirty="0">
                <a:latin typeface="Calibri"/>
                <a:ea typeface="Calibri"/>
                <a:cs typeface="Times New Roman"/>
              </a:rPr>
              <a:t>regenreichen Jahreszeiten gibt es in Teilbereichen des Plangebietes aufstauendes Wasser.</a:t>
            </a:r>
            <a:endParaRPr lang="de-DE" sz="1400" dirty="0">
              <a:latin typeface="Cambria"/>
              <a:ea typeface="Calibri"/>
              <a:cs typeface="Times New Roman"/>
            </a:endParaRPr>
          </a:p>
          <a:p>
            <a:endParaRPr lang="de-DE" dirty="0"/>
          </a:p>
        </p:txBody>
      </p:sp>
    </p:spTree>
    <p:extLst>
      <p:ext uri="{BB962C8B-B14F-4D97-AF65-F5344CB8AC3E}">
        <p14:creationId xmlns:p14="http://schemas.microsoft.com/office/powerpoint/2010/main" val="4179709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_2009_WF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Präsentation_2009_WFB</Template>
  <TotalTime>0</TotalTime>
  <Words>58</Words>
  <Application>Microsoft Office PowerPoint</Application>
  <PresentationFormat>A4-Papier (210 x 297 mm)</PresentationFormat>
  <Paragraphs>74</Paragraphs>
  <Slides>12</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ＭＳ Ｐゴシック</vt:lpstr>
      <vt:lpstr>Arial</vt:lpstr>
      <vt:lpstr>Arial Unicode MS</vt:lpstr>
      <vt:lpstr>Calibri</vt:lpstr>
      <vt:lpstr>Cambria</vt:lpstr>
      <vt:lpstr>Futura Lt BT</vt:lpstr>
      <vt:lpstr>Times New Roman</vt:lpstr>
      <vt:lpstr>Wingdings</vt:lpstr>
      <vt:lpstr>Präsentation_2009_WFB</vt:lpstr>
      <vt:lpstr>PowerPoint-Präsentation</vt:lpstr>
      <vt:lpstr>Fachgutachten Geologie uns Altlasten</vt:lpstr>
      <vt:lpstr>Fachgutachten Geologie und Altlasten</vt:lpstr>
      <vt:lpstr>Fachgutachten Geologie und Altlasten</vt:lpstr>
      <vt:lpstr>Wohnungsbau WFB</vt:lpstr>
      <vt:lpstr>Fachgutachten Ökologie</vt:lpstr>
      <vt:lpstr>Fachgutachten Ökologie</vt:lpstr>
      <vt:lpstr>Fachgutachten Hydrologie</vt:lpstr>
      <vt:lpstr>Fachgutachten Hydrologie</vt:lpstr>
      <vt:lpstr>Fachgutachten Hydrologie</vt:lpstr>
      <vt:lpstr>Fachgutachten Hydrologie</vt:lpstr>
      <vt:lpstr>Wohnungsbau WFB</vt:lpstr>
    </vt:vector>
  </TitlesOfParts>
  <Company>BIG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Heiko Fischer</dc:creator>
  <cp:lastModifiedBy>Lüerssen, Silke (Ortsamt Hemelingen)</cp:lastModifiedBy>
  <cp:revision>108</cp:revision>
  <cp:lastPrinted>2018-09-25T13:03:51Z</cp:lastPrinted>
  <dcterms:created xsi:type="dcterms:W3CDTF">2010-03-31T05:50:22Z</dcterms:created>
  <dcterms:modified xsi:type="dcterms:W3CDTF">2019-01-07T10:21:21Z</dcterms:modified>
</cp:coreProperties>
</file>