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1"/>
  </p:sldMasterIdLst>
  <p:notesMasterIdLst>
    <p:notesMasterId r:id="rId22"/>
  </p:notesMasterIdLst>
  <p:sldIdLst>
    <p:sldId id="256" r:id="rId2"/>
    <p:sldId id="286" r:id="rId3"/>
    <p:sldId id="314" r:id="rId4"/>
    <p:sldId id="287" r:id="rId5"/>
    <p:sldId id="292" r:id="rId6"/>
    <p:sldId id="291" r:id="rId7"/>
    <p:sldId id="288" r:id="rId8"/>
    <p:sldId id="308" r:id="rId9"/>
    <p:sldId id="285" r:id="rId10"/>
    <p:sldId id="302" r:id="rId11"/>
    <p:sldId id="303" r:id="rId12"/>
    <p:sldId id="304" r:id="rId13"/>
    <p:sldId id="305" r:id="rId14"/>
    <p:sldId id="306" r:id="rId15"/>
    <p:sldId id="307" r:id="rId16"/>
    <p:sldId id="293" r:id="rId17"/>
    <p:sldId id="310" r:id="rId18"/>
    <p:sldId id="284" r:id="rId19"/>
    <p:sldId id="312" r:id="rId20"/>
    <p:sldId id="313" r:id="rId2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BR" initials="I" lastIdx="1" clrIdx="0">
    <p:extLst>
      <p:ext uri="{19B8F6BF-5375-455C-9EA6-DF929625EA0E}">
        <p15:presenceInfo xmlns:p15="http://schemas.microsoft.com/office/powerpoint/2012/main" userId="IB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356" y="6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6889"/>
          </a:xfrm>
          <a:prstGeom prst="rect">
            <a:avLst/>
          </a:prstGeom>
        </p:spPr>
        <p:txBody>
          <a:bodyPr vert="horz" lIns="91384" tIns="45694" rIns="91384" bIns="45694" rtlCol="0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93" y="3"/>
            <a:ext cx="2946400" cy="496889"/>
          </a:xfrm>
          <a:prstGeom prst="rect">
            <a:avLst/>
          </a:prstGeom>
        </p:spPr>
        <p:txBody>
          <a:bodyPr vert="horz" lIns="91384" tIns="45694" rIns="91384" bIns="45694" rtlCol="0"/>
          <a:lstStyle>
            <a:lvl1pPr algn="r">
              <a:defRPr sz="1100"/>
            </a:lvl1pPr>
          </a:lstStyle>
          <a:p>
            <a:fld id="{E57F71F9-2795-4B0E-AF7F-4862C222057B}" type="datetimeFigureOut">
              <a:rPr lang="de-DE" smtClean="0"/>
              <a:t>17.09.2024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4" tIns="45694" rIns="91384" bIns="4569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1" y="4776794"/>
            <a:ext cx="5438776" cy="3908424"/>
          </a:xfrm>
          <a:prstGeom prst="rect">
            <a:avLst/>
          </a:prstGeom>
        </p:spPr>
        <p:txBody>
          <a:bodyPr vert="horz" lIns="91384" tIns="45694" rIns="91384" bIns="4569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4"/>
            <a:ext cx="2946400" cy="496889"/>
          </a:xfrm>
          <a:prstGeom prst="rect">
            <a:avLst/>
          </a:prstGeom>
        </p:spPr>
        <p:txBody>
          <a:bodyPr vert="horz" lIns="91384" tIns="45694" rIns="91384" bIns="45694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93" y="9429754"/>
            <a:ext cx="2946400" cy="496889"/>
          </a:xfrm>
          <a:prstGeom prst="rect">
            <a:avLst/>
          </a:prstGeom>
        </p:spPr>
        <p:txBody>
          <a:bodyPr vert="horz" lIns="91384" tIns="45694" rIns="91384" bIns="45694" rtlCol="0" anchor="b"/>
          <a:lstStyle>
            <a:lvl1pPr algn="r">
              <a:defRPr sz="1100"/>
            </a:lvl1pPr>
          </a:lstStyle>
          <a:p>
            <a:fld id="{149B6CDD-EB05-49F8-871E-98B84D8C19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8686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6CDD-EB05-49F8-871E-98B84D8C198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477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6CDD-EB05-49F8-871E-98B84D8C198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443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6CDD-EB05-49F8-871E-98B84D8C198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04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08E3-F94D-405D-97E9-B5CA21012CB8}" type="datetime1">
              <a:rPr lang="de-DE" smtClean="0"/>
              <a:t>17.09.2024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3620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C50A4-9537-40C2-A12F-17EA686A8C51}" type="datetime1">
              <a:rPr lang="de-DE" smtClean="0"/>
              <a:t>17.09.2024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18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26544" y="952500"/>
            <a:ext cx="1879121" cy="49530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F50F-ADAE-426C-A5F1-4B5B1BE2309E}" type="datetime1">
              <a:rPr lang="de-DE" smtClean="0"/>
              <a:t>17.09.2024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94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09955"/>
            <a:ext cx="2527540" cy="194094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1E32D-E48D-4890-A3F0-BE38219D3B61}" type="datetime1">
              <a:rPr lang="de-DE" smtClean="0"/>
              <a:t>17.09.2024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773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29A16-440E-4501-AD69-0D659005C8D1}" type="datetime1">
              <a:rPr lang="de-DE" smtClean="0"/>
              <a:t>17.09.2024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39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EB8B-226E-4D4A-A5CC-EFF2394D6525}" type="datetime1">
              <a:rPr lang="de-DE" smtClean="0"/>
              <a:t>17.09.2024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02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217-0905-408F-89E6-BA06E70901B1}" type="datetime1">
              <a:rPr lang="de-DE" smtClean="0"/>
              <a:t>17.09.2024</a:t>
            </a:fld>
            <a:endParaRPr lang="de-D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45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09F71-731E-4945-8A35-4F0D8CE9BE98}" type="datetime1">
              <a:rPr lang="de-DE" smtClean="0"/>
              <a:t>17.09.2024</a:t>
            </a:fld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9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8B3FB-0C8D-426E-862F-6153EE640760}" type="datetime1">
              <a:rPr lang="de-DE" smtClean="0"/>
              <a:t>17.09.2024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7879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344C-5624-459A-8F36-BD80F59D772F}" type="datetime1">
              <a:rPr lang="de-DE" smtClean="0"/>
              <a:t>17.09.2024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480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7DB1-6CB1-453B-AA66-563092919789}" type="datetime1">
              <a:rPr lang="de-DE" smtClean="0"/>
              <a:t>17.09.2024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149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" r="18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9655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176259"/>
            <a:ext cx="2596550" cy="2197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A0018D-BB86-41CD-9835-B44835E73A59}" type="datetime1">
              <a:rPr lang="de-DE" smtClean="0"/>
              <a:t>17.09.2024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FFA9CF1E-8517-47D7-AFBC-3CD62C123CE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031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cid:image001.png@01D92104.7E00D5B0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C392C-337F-4D5F-9028-4C655D39A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" y="868118"/>
            <a:ext cx="9152965" cy="840380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Schule Beim Sattelhof 14 in Bremen</a:t>
            </a:r>
            <a:r>
              <a:rPr lang="de-DE" sz="3600" dirty="0"/>
              <a:t/>
            </a:r>
            <a:br>
              <a:rPr lang="de-DE" sz="3600" dirty="0"/>
            </a:br>
            <a:r>
              <a:rPr lang="de-DE" sz="3600" dirty="0"/>
              <a:t>Abbruch der Gebäude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330327F9-0087-4FDE-BC03-2DBB699120D7}"/>
              </a:ext>
            </a:extLst>
          </p:cNvPr>
          <p:cNvSpPr txBox="1">
            <a:spLocks/>
          </p:cNvSpPr>
          <p:nvPr/>
        </p:nvSpPr>
        <p:spPr>
          <a:xfrm>
            <a:off x="9221655" y="5107573"/>
            <a:ext cx="2756169" cy="1107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Planung und Bauleitung</a:t>
            </a:r>
          </a:p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IBR IngenieurBüro Rasem</a:t>
            </a:r>
          </a:p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Verdunstraße 6</a:t>
            </a:r>
            <a:b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28 211 Bremen</a:t>
            </a:r>
          </a:p>
          <a:p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F338547-3224-9FED-5599-5131FD11B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374" y="1088611"/>
            <a:ext cx="254261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5" name="Bild 1">
            <a:extLst>
              <a:ext uri="{FF2B5EF4-FFF2-40B4-BE49-F238E27FC236}">
                <a16:creationId xmlns:a16="http://schemas.microsoft.com/office/drawing/2014/main" id="{54981D41-8D76-AD55-FAB1-4D49D9C00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40" y="2175678"/>
            <a:ext cx="329852" cy="27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F7C64AE-EA6F-CC16-65FF-223124223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1655" y="1708498"/>
            <a:ext cx="2756169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Bauherr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1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Immobilien Bremen</a:t>
            </a:r>
            <a:endParaRPr kumimoji="0" lang="de-DE" altLang="de-D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Eigenbetrieb der Stadtgemeinde Bremen</a:t>
            </a:r>
            <a:b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Theodor-Heuss-Allee 14</a:t>
            </a:r>
            <a:endParaRPr kumimoji="0" lang="de-DE" altLang="de-D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28215 Bremen </a:t>
            </a:r>
            <a:endParaRPr kumimoji="0" lang="de-DE" altLang="de-D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349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010024-4A6C-C7A9-FAFA-2DA7F9C0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10</a:t>
            </a:fld>
            <a:endParaRPr lang="de-DE"/>
          </a:p>
        </p:txBody>
      </p:sp>
      <p:pic>
        <p:nvPicPr>
          <p:cNvPr id="6" name="Inhaltsplatzhalter 5" descr="Ein Bild, das drinnen, Computer, sitzend, klein enthält.&#10;&#10;Automatisch generierte Beschreibung">
            <a:extLst>
              <a:ext uri="{FF2B5EF4-FFF2-40B4-BE49-F238E27FC236}">
                <a16:creationId xmlns:a16="http://schemas.microsoft.com/office/drawing/2014/main" id="{95E0121E-D8C2-8D67-4DE3-BC8652A89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00" y="792000"/>
            <a:ext cx="7103995" cy="532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170FC72-8AC4-982D-C737-3FC99F773FA7}"/>
              </a:ext>
            </a:extLst>
          </p:cNvPr>
          <p:cNvSpPr txBox="1">
            <a:spLocks/>
          </p:cNvSpPr>
          <p:nvPr/>
        </p:nvSpPr>
        <p:spPr>
          <a:xfrm>
            <a:off x="0" y="2907462"/>
            <a:ext cx="2664823" cy="724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effectLst/>
                <a:ea typeface="Calibri" panose="020F0502020204030204" pitchFamily="34" charset="0"/>
              </a:rPr>
              <a:t>Zugangsschleuse zum Schwarzbereich</a:t>
            </a:r>
          </a:p>
        </p:txBody>
      </p:sp>
    </p:spTree>
    <p:extLst>
      <p:ext uri="{BB962C8B-B14F-4D97-AF65-F5344CB8AC3E}">
        <p14:creationId xmlns:p14="http://schemas.microsoft.com/office/powerpoint/2010/main" val="3163982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4C227A-DB69-3121-28F4-5E071347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11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DA270B-7AB6-4BB5-35B4-869D3F2306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00" y="792000"/>
            <a:ext cx="7104276" cy="532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1304228-5114-294E-1C21-60C349B7A2B3}"/>
              </a:ext>
            </a:extLst>
          </p:cNvPr>
          <p:cNvSpPr txBox="1">
            <a:spLocks/>
          </p:cNvSpPr>
          <p:nvPr/>
        </p:nvSpPr>
        <p:spPr>
          <a:xfrm>
            <a:off x="0" y="2907462"/>
            <a:ext cx="2664823" cy="724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ea typeface="Calibri" panose="020F0502020204030204" pitchFamily="34" charset="0"/>
              </a:rPr>
              <a:t>Arbeiten im Schwarzbereich</a:t>
            </a:r>
            <a:endParaRPr lang="de-DE" sz="1800" b="1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315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8F183B-B75E-DF53-2E10-6FAD1CFD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12</a:t>
            </a:fld>
            <a:endParaRPr lang="de-DE"/>
          </a:p>
        </p:txBody>
      </p:sp>
      <p:pic>
        <p:nvPicPr>
          <p:cNvPr id="5" name="Inhaltsplatzhalter 5" descr="Ein Bild, das drinnen, Gebäude, Fenster, Raum enthält.&#10;&#10;Automatisch generierte Beschreibung">
            <a:extLst>
              <a:ext uri="{FF2B5EF4-FFF2-40B4-BE49-F238E27FC236}">
                <a16:creationId xmlns:a16="http://schemas.microsoft.com/office/drawing/2014/main" id="{02B7B0BD-4FC5-638D-12F3-A4EB113374F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00" y="756000"/>
            <a:ext cx="7104000" cy="532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15A582D-05D9-DF11-4180-3F6B2ABAD1E9}"/>
              </a:ext>
            </a:extLst>
          </p:cNvPr>
          <p:cNvSpPr txBox="1">
            <a:spLocks/>
          </p:cNvSpPr>
          <p:nvPr/>
        </p:nvSpPr>
        <p:spPr>
          <a:xfrm>
            <a:off x="0" y="2907462"/>
            <a:ext cx="2664823" cy="724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effectLst/>
                <a:ea typeface="Calibri" panose="020F0502020204030204" pitchFamily="34" charset="0"/>
              </a:rPr>
              <a:t>verpackte Abfälle</a:t>
            </a:r>
          </a:p>
        </p:txBody>
      </p:sp>
    </p:spTree>
    <p:extLst>
      <p:ext uri="{BB962C8B-B14F-4D97-AF65-F5344CB8AC3E}">
        <p14:creationId xmlns:p14="http://schemas.microsoft.com/office/powerpoint/2010/main" val="3403559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CEE793-7A69-9BE8-B84C-097614A8A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13</a:t>
            </a:fld>
            <a:endParaRPr lang="de-DE"/>
          </a:p>
        </p:txBody>
      </p:sp>
      <p:pic>
        <p:nvPicPr>
          <p:cNvPr id="5" name="Grafik 4" descr="Ein Bild, das Gebäude, sitzend, aus Holz, Tisch enthält.&#10;&#10;Automatisch generierte Beschreibung">
            <a:extLst>
              <a:ext uri="{FF2B5EF4-FFF2-40B4-BE49-F238E27FC236}">
                <a16:creationId xmlns:a16="http://schemas.microsoft.com/office/drawing/2014/main" id="{769458DB-D7D5-B1B5-5E49-4AA210F66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00" y="759600"/>
            <a:ext cx="7104000" cy="532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84172C5-A68C-00C2-3AD8-5F7806CC7992}"/>
              </a:ext>
            </a:extLst>
          </p:cNvPr>
          <p:cNvSpPr txBox="1">
            <a:spLocks/>
          </p:cNvSpPr>
          <p:nvPr/>
        </p:nvSpPr>
        <p:spPr>
          <a:xfrm>
            <a:off x="0" y="2907462"/>
            <a:ext cx="2664823" cy="724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effectLst/>
                <a:ea typeface="Calibri" panose="020F0502020204030204" pitchFamily="34" charset="0"/>
              </a:rPr>
              <a:t>abgeschlossener Schadstoffausbau</a:t>
            </a:r>
          </a:p>
        </p:txBody>
      </p:sp>
    </p:spTree>
    <p:extLst>
      <p:ext uri="{BB962C8B-B14F-4D97-AF65-F5344CB8AC3E}">
        <p14:creationId xmlns:p14="http://schemas.microsoft.com/office/powerpoint/2010/main" val="157605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7D79A6-8D75-2362-7F50-C2C69FB3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14</a:t>
            </a:fld>
            <a:endParaRPr lang="de-DE"/>
          </a:p>
        </p:txBody>
      </p:sp>
      <p:pic>
        <p:nvPicPr>
          <p:cNvPr id="5" name="Grafik 4" descr="Ein Bild, das draußen, Himmel, Gebäude, Schmutz enthält.&#10;&#10;Automatisch generierte Beschreibung">
            <a:extLst>
              <a:ext uri="{FF2B5EF4-FFF2-40B4-BE49-F238E27FC236}">
                <a16:creationId xmlns:a16="http://schemas.microsoft.com/office/drawing/2014/main" id="{77399236-4F5C-FAFC-CD1A-7945212FB63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00" y="792000"/>
            <a:ext cx="7104000" cy="532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811A94C-6D20-CE09-6EEF-677A05809DFD}"/>
              </a:ext>
            </a:extLst>
          </p:cNvPr>
          <p:cNvSpPr txBox="1">
            <a:spLocks/>
          </p:cNvSpPr>
          <p:nvPr/>
        </p:nvSpPr>
        <p:spPr>
          <a:xfrm>
            <a:off x="0" y="2907462"/>
            <a:ext cx="2664823" cy="724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effectLst/>
                <a:ea typeface="Calibri" panose="020F0502020204030204" pitchFamily="34" charset="0"/>
              </a:rPr>
              <a:t>Maschinenabbruch</a:t>
            </a:r>
          </a:p>
        </p:txBody>
      </p:sp>
    </p:spTree>
    <p:extLst>
      <p:ext uri="{BB962C8B-B14F-4D97-AF65-F5344CB8AC3E}">
        <p14:creationId xmlns:p14="http://schemas.microsoft.com/office/powerpoint/2010/main" val="1673886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253A1F-15F3-8A0F-B903-86FF5C25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15</a:t>
            </a:fld>
            <a:endParaRPr lang="de-DE"/>
          </a:p>
        </p:txBody>
      </p:sp>
      <p:pic>
        <p:nvPicPr>
          <p:cNvPr id="6" name="Grafik 5" descr="Ein Bild, das draußen, Rock, Baum, Himmel enthält.&#10;&#10;Automatisch generierte Beschreibung">
            <a:extLst>
              <a:ext uri="{FF2B5EF4-FFF2-40B4-BE49-F238E27FC236}">
                <a16:creationId xmlns:a16="http://schemas.microsoft.com/office/drawing/2014/main" id="{30AABE87-022E-0CA0-F644-30DCE34D92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00" y="756000"/>
            <a:ext cx="7104000" cy="532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BEA290B-2790-87A0-CC5C-84DF384FFD46}"/>
              </a:ext>
            </a:extLst>
          </p:cNvPr>
          <p:cNvSpPr txBox="1">
            <a:spLocks/>
          </p:cNvSpPr>
          <p:nvPr/>
        </p:nvSpPr>
        <p:spPr>
          <a:xfrm>
            <a:off x="0" y="2907462"/>
            <a:ext cx="2664823" cy="724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effectLst/>
                <a:ea typeface="Calibri" panose="020F0502020204030204" pitchFamily="34" charset="0"/>
              </a:rPr>
              <a:t>Aufbereitung</a:t>
            </a:r>
            <a:br>
              <a:rPr lang="de-DE" sz="1800" b="1" dirty="0">
                <a:effectLst/>
                <a:ea typeface="Calibri" panose="020F0502020204030204" pitchFamily="34" charset="0"/>
              </a:rPr>
            </a:br>
            <a:r>
              <a:rPr lang="de-DE" sz="1800" b="1" dirty="0">
                <a:effectLst/>
                <a:ea typeface="Calibri" panose="020F0502020204030204" pitchFamily="34" charset="0"/>
              </a:rPr>
              <a:t>von Bauschutt</a:t>
            </a:r>
          </a:p>
        </p:txBody>
      </p:sp>
    </p:spTree>
    <p:extLst>
      <p:ext uri="{BB962C8B-B14F-4D97-AF65-F5344CB8AC3E}">
        <p14:creationId xmlns:p14="http://schemas.microsoft.com/office/powerpoint/2010/main" val="2612998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draußen, Himmel, Baum, Boden enthält.&#10;&#10;Automatisch generierte Beschreibung">
            <a:extLst>
              <a:ext uri="{FF2B5EF4-FFF2-40B4-BE49-F238E27FC236}">
                <a16:creationId xmlns:a16="http://schemas.microsoft.com/office/drawing/2014/main" id="{4E5F41F0-AB2E-D17E-9F39-91760F453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12" y="758505"/>
            <a:ext cx="7139493" cy="535462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7B14E6-30E7-67C8-8AB8-5D64AF168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16</a:t>
            </a:fld>
            <a:endParaRPr lang="de-D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3C7D809-9C63-7A4D-AE3A-AA9F4715E7BC}"/>
              </a:ext>
            </a:extLst>
          </p:cNvPr>
          <p:cNvSpPr txBox="1">
            <a:spLocks/>
          </p:cNvSpPr>
          <p:nvPr/>
        </p:nvSpPr>
        <p:spPr>
          <a:xfrm>
            <a:off x="0" y="2907462"/>
            <a:ext cx="2664823" cy="724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effectLst/>
                <a:ea typeface="Calibri" panose="020F0502020204030204" pitchFamily="34" charset="0"/>
              </a:rPr>
              <a:t>Fläche nach </a:t>
            </a:r>
            <a:br>
              <a:rPr lang="de-DE" sz="1800" b="1" dirty="0">
                <a:effectLst/>
                <a:ea typeface="Calibri" panose="020F0502020204030204" pitchFamily="34" charset="0"/>
              </a:rPr>
            </a:br>
            <a:r>
              <a:rPr lang="de-DE" sz="1800" b="1" dirty="0">
                <a:effectLst/>
                <a:ea typeface="Calibri" panose="020F0502020204030204" pitchFamily="34" charset="0"/>
              </a:rPr>
              <a:t>dem Abbruch</a:t>
            </a:r>
          </a:p>
        </p:txBody>
      </p:sp>
    </p:spTree>
    <p:extLst>
      <p:ext uri="{BB962C8B-B14F-4D97-AF65-F5344CB8AC3E}">
        <p14:creationId xmlns:p14="http://schemas.microsoft.com/office/powerpoint/2010/main" val="1644484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8695024-134A-7A2A-9803-A5EDDBE5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17</a:t>
            </a:fld>
            <a:endParaRPr lang="de-D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83CE13B-7F03-3134-DDCE-1585F8E5DA19}"/>
              </a:ext>
            </a:extLst>
          </p:cNvPr>
          <p:cNvSpPr txBox="1">
            <a:spLocks/>
          </p:cNvSpPr>
          <p:nvPr/>
        </p:nvSpPr>
        <p:spPr>
          <a:xfrm>
            <a:off x="-37324" y="2907462"/>
            <a:ext cx="2664823" cy="724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ea typeface="Calibri" panose="020F0502020204030204" pitchFamily="34" charset="0"/>
              </a:rPr>
              <a:t>Eckdaten des Projektes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82BC493-4FC6-7B9E-F52A-C36D775E0818}"/>
              </a:ext>
            </a:extLst>
          </p:cNvPr>
          <p:cNvSpPr txBox="1"/>
          <p:nvPr/>
        </p:nvSpPr>
        <p:spPr>
          <a:xfrm>
            <a:off x="4659947" y="1584135"/>
            <a:ext cx="5388514" cy="3842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  <a:tabLst>
                <a:tab pos="2250440" algn="l"/>
              </a:tabLst>
            </a:pPr>
            <a:r>
              <a:rPr lang="de-DE" sz="16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Bearbeitete Fläche</a:t>
            </a: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</a:t>
            </a:r>
            <a:r>
              <a:rPr lang="de-DE" sz="16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de-DE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de-DE" sz="16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.000 </a:t>
            </a: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m²</a:t>
            </a:r>
          </a:p>
          <a:p>
            <a:pPr>
              <a:lnSpc>
                <a:spcPct val="250000"/>
              </a:lnSpc>
              <a:spcAft>
                <a:spcPts val="800"/>
              </a:spcAft>
              <a:tabLst>
                <a:tab pos="2250440" algn="l"/>
              </a:tabLst>
            </a:pP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Größe der Gebäude					17.500 m³ UR</a:t>
            </a:r>
          </a:p>
          <a:p>
            <a:pPr>
              <a:lnSpc>
                <a:spcPct val="200000"/>
              </a:lnSpc>
              <a:spcAft>
                <a:spcPts val="800"/>
              </a:spcAft>
              <a:tabLst>
                <a:tab pos="269875" algn="l"/>
              </a:tabLst>
            </a:pP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Abfälle gesamt						3.500 t</a:t>
            </a:r>
            <a:b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davon mineralischer Bauschutt</a:t>
            </a: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3.000 t</a:t>
            </a:r>
          </a:p>
          <a:p>
            <a:pPr>
              <a:lnSpc>
                <a:spcPct val="250000"/>
              </a:lnSpc>
              <a:spcAft>
                <a:spcPts val="800"/>
              </a:spcAft>
              <a:tabLst>
                <a:tab pos="2250440" algn="l"/>
              </a:tabLst>
            </a:pP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Fahrten zur Entsorgung (26 t LKW)		300	</a:t>
            </a:r>
          </a:p>
          <a:p>
            <a:pPr>
              <a:lnSpc>
                <a:spcPct val="250000"/>
              </a:lnSpc>
              <a:spcAft>
                <a:spcPts val="800"/>
              </a:spcAft>
              <a:tabLst>
                <a:tab pos="2250440" algn="l"/>
              </a:tabLst>
            </a:pP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Abbruchzeit (Okt. 24 – Jan. 25)		4 Monate</a:t>
            </a:r>
          </a:p>
        </p:txBody>
      </p:sp>
    </p:spTree>
    <p:extLst>
      <p:ext uri="{BB962C8B-B14F-4D97-AF65-F5344CB8AC3E}">
        <p14:creationId xmlns:p14="http://schemas.microsoft.com/office/powerpoint/2010/main" val="2480980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8EBA37-86A9-4E1E-82F9-32B3A4C5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18</a:t>
            </a:fld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101247C-0EDD-2B12-2884-B221C2166C93}"/>
              </a:ext>
            </a:extLst>
          </p:cNvPr>
          <p:cNvSpPr txBox="1">
            <a:spLocks/>
          </p:cNvSpPr>
          <p:nvPr/>
        </p:nvSpPr>
        <p:spPr>
          <a:xfrm>
            <a:off x="0" y="3066994"/>
            <a:ext cx="2664823" cy="724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effectLst/>
                <a:ea typeface="Calibri" panose="020F0502020204030204" pitchFamily="34" charset="0"/>
              </a:rPr>
              <a:t>Rahmenterminplan</a:t>
            </a:r>
          </a:p>
        </p:txBody>
      </p:sp>
      <p:pic>
        <p:nvPicPr>
          <p:cNvPr id="3" name="Grafik 2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F7255AEE-42AA-F3D0-CB42-B58678E76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8989" r="5615" b="25094"/>
          <a:stretch/>
        </p:blipFill>
        <p:spPr>
          <a:xfrm>
            <a:off x="2664823" y="739739"/>
            <a:ext cx="9150458" cy="483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68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FB77FF-0E90-0EEC-4F83-8A021DE2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7" y="3128396"/>
            <a:ext cx="2527540" cy="601208"/>
          </a:xfrm>
        </p:spPr>
        <p:txBody>
          <a:bodyPr>
            <a:normAutofit/>
          </a:bodyPr>
          <a:lstStyle/>
          <a:p>
            <a:pPr algn="ctr"/>
            <a:r>
              <a:rPr lang="de-DE" sz="1800" b="1" dirty="0">
                <a:ea typeface="Calibri" panose="020F0502020204030204" pitchFamily="34" charset="0"/>
              </a:rPr>
              <a:t>Lageplan</a:t>
            </a:r>
            <a:br>
              <a:rPr lang="de-DE" sz="1800" b="1" dirty="0">
                <a:ea typeface="Calibri" panose="020F0502020204030204" pitchFamily="34" charset="0"/>
              </a:rPr>
            </a:br>
            <a:r>
              <a:rPr lang="de-DE" sz="1800" b="1" dirty="0">
                <a:ea typeface="Calibri" panose="020F0502020204030204" pitchFamily="34" charset="0"/>
              </a:rPr>
              <a:t>Neubau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985C2B-64A4-791D-8EC3-50744A92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19</a:t>
            </a:fld>
            <a:endParaRPr lang="de-DE"/>
          </a:p>
        </p:txBody>
      </p:sp>
      <p:pic>
        <p:nvPicPr>
          <p:cNvPr id="7" name="Inhaltsplatzhalter 6" descr="Ein Bild, das Text, Karte, Diagramm, Atlas enthält.&#10;&#10;Automatisch generierte Beschreibung">
            <a:extLst>
              <a:ext uri="{FF2B5EF4-FFF2-40B4-BE49-F238E27FC236}">
                <a16:creationId xmlns:a16="http://schemas.microsoft.com/office/drawing/2014/main" id="{57A1C96A-59CA-7A0E-B08D-E2ED11B27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160" y="808728"/>
            <a:ext cx="5471323" cy="4866516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DE8F5ED-44F9-BDDF-2EF7-1DCC02D16781}"/>
              </a:ext>
            </a:extLst>
          </p:cNvPr>
          <p:cNvSpPr txBox="1"/>
          <p:nvPr/>
        </p:nvSpPr>
        <p:spPr>
          <a:xfrm>
            <a:off x="3833160" y="5795032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Lageplan</a:t>
            </a:r>
          </a:p>
        </p:txBody>
      </p:sp>
    </p:spTree>
    <p:extLst>
      <p:ext uri="{BB962C8B-B14F-4D97-AF65-F5344CB8AC3E}">
        <p14:creationId xmlns:p14="http://schemas.microsoft.com/office/powerpoint/2010/main" val="2212571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464EB47-486F-4A72-93A2-C20A4DAF1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2</a:t>
            </a:fld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E8A8C8C-8797-4561-A718-E920432AB865}"/>
              </a:ext>
            </a:extLst>
          </p:cNvPr>
          <p:cNvSpPr txBox="1">
            <a:spLocks/>
          </p:cNvSpPr>
          <p:nvPr/>
        </p:nvSpPr>
        <p:spPr>
          <a:xfrm>
            <a:off x="38912" y="3036473"/>
            <a:ext cx="2557263" cy="4508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sz="1600" b="1" dirty="0"/>
              <a:t>Übersichtsplan</a:t>
            </a:r>
          </a:p>
        </p:txBody>
      </p:sp>
      <p:pic>
        <p:nvPicPr>
          <p:cNvPr id="5" name="Grafik 4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71825C5C-8811-4275-8710-1E27D47DE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 t="19999" r="33964" b="20435"/>
          <a:stretch/>
        </p:blipFill>
        <p:spPr>
          <a:xfrm>
            <a:off x="3917229" y="361825"/>
            <a:ext cx="5194046" cy="613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70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FB77FF-0E90-0EEC-4F83-8A021DE2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7" y="3128396"/>
            <a:ext cx="2527540" cy="601208"/>
          </a:xfrm>
        </p:spPr>
        <p:txBody>
          <a:bodyPr>
            <a:normAutofit/>
          </a:bodyPr>
          <a:lstStyle/>
          <a:p>
            <a:pPr algn="ctr"/>
            <a:r>
              <a:rPr lang="de-DE" sz="1800" b="1" dirty="0">
                <a:ea typeface="Calibri" panose="020F0502020204030204" pitchFamily="34" charset="0"/>
              </a:rPr>
              <a:t>Ansichten</a:t>
            </a:r>
            <a:br>
              <a:rPr lang="de-DE" sz="1800" b="1" dirty="0">
                <a:ea typeface="Calibri" panose="020F0502020204030204" pitchFamily="34" charset="0"/>
              </a:rPr>
            </a:br>
            <a:r>
              <a:rPr lang="de-DE" sz="1800" b="1" dirty="0">
                <a:ea typeface="Calibri" panose="020F0502020204030204" pitchFamily="34" charset="0"/>
              </a:rPr>
              <a:t>Neubau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985C2B-64A4-791D-8EC3-50744A92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20</a:t>
            </a:fld>
            <a:endParaRPr lang="de-DE"/>
          </a:p>
        </p:txBody>
      </p:sp>
      <p:pic>
        <p:nvPicPr>
          <p:cNvPr id="8" name="Inhaltsplatzhalter 7" descr="Ein Bild, das Fenster, Gebäude, Haus, Design enthält.&#10;&#10;Automatisch generierte Beschreibung">
            <a:extLst>
              <a:ext uri="{FF2B5EF4-FFF2-40B4-BE49-F238E27FC236}">
                <a16:creationId xmlns:a16="http://schemas.microsoft.com/office/drawing/2014/main" id="{F72C71CC-EB37-CEA4-B7E2-AA868ADAB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t="17876" r="7483" b="15750"/>
          <a:stretch/>
        </p:blipFill>
        <p:spPr>
          <a:xfrm>
            <a:off x="3935896" y="1401417"/>
            <a:ext cx="6251714" cy="3399183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E419B16-A489-ABA5-A0EF-77AF4DDAFA4A}"/>
              </a:ext>
            </a:extLst>
          </p:cNvPr>
          <p:cNvSpPr txBox="1"/>
          <p:nvPr/>
        </p:nvSpPr>
        <p:spPr>
          <a:xfrm>
            <a:off x="3935896" y="48006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Ansicht</a:t>
            </a:r>
          </a:p>
        </p:txBody>
      </p:sp>
    </p:spTree>
    <p:extLst>
      <p:ext uri="{BB962C8B-B14F-4D97-AF65-F5344CB8AC3E}">
        <p14:creationId xmlns:p14="http://schemas.microsoft.com/office/powerpoint/2010/main" val="2113487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464EB47-486F-4A72-93A2-C20A4DAF1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3</a:t>
            </a:fld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E8A8C8C-8797-4561-A718-E920432AB865}"/>
              </a:ext>
            </a:extLst>
          </p:cNvPr>
          <p:cNvSpPr txBox="1">
            <a:spLocks/>
          </p:cNvSpPr>
          <p:nvPr/>
        </p:nvSpPr>
        <p:spPr>
          <a:xfrm>
            <a:off x="38912" y="3036473"/>
            <a:ext cx="2557263" cy="4508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sz="1600" b="1" dirty="0"/>
              <a:t>Baustelleneinrichtung</a:t>
            </a:r>
          </a:p>
          <a:p>
            <a:pPr algn="ctr"/>
            <a:r>
              <a:rPr lang="de-DE" sz="1600" b="1" dirty="0"/>
              <a:t>und Zufahrt</a:t>
            </a:r>
          </a:p>
        </p:txBody>
      </p:sp>
      <p:pic>
        <p:nvPicPr>
          <p:cNvPr id="7" name="Grafik 6" descr="Ein Bild, das Text, Karte, Diagramm, Plan enthält.&#10;&#10;Automatisch generierte Beschreibung">
            <a:extLst>
              <a:ext uri="{FF2B5EF4-FFF2-40B4-BE49-F238E27FC236}">
                <a16:creationId xmlns:a16="http://schemas.microsoft.com/office/drawing/2014/main" id="{B3491E67-AAE9-899D-BB1F-886031D08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730" y="780837"/>
            <a:ext cx="7438990" cy="56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79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" r="18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480B6F-B41A-E041-6DA4-678C61AC2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4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DB55431-1259-2CB5-807C-7B495B1A8360}"/>
              </a:ext>
            </a:extLst>
          </p:cNvPr>
          <p:cNvSpPr txBox="1"/>
          <p:nvPr/>
        </p:nvSpPr>
        <p:spPr>
          <a:xfrm>
            <a:off x="2911002" y="3182779"/>
            <a:ext cx="61916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8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de-DE" sz="1800" b="0" i="0" u="none" strike="noStrike" baseline="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D8AA5B9-F68C-92CA-777B-840C12446A6C}"/>
              </a:ext>
            </a:extLst>
          </p:cNvPr>
          <p:cNvSpPr txBox="1">
            <a:spLocks/>
          </p:cNvSpPr>
          <p:nvPr/>
        </p:nvSpPr>
        <p:spPr>
          <a:xfrm>
            <a:off x="38912" y="3036473"/>
            <a:ext cx="2557263" cy="4508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sz="1600" b="1" dirty="0"/>
              <a:t>Schulgebäude</a:t>
            </a:r>
          </a:p>
        </p:txBody>
      </p:sp>
      <p:pic>
        <p:nvPicPr>
          <p:cNvPr id="11" name="Grafik 10" descr="Ein Bild, das draußen, Baum, Gebäude, Pflanze enthält.&#10;&#10;Automatisch generierte Beschreibung">
            <a:extLst>
              <a:ext uri="{FF2B5EF4-FFF2-40B4-BE49-F238E27FC236}">
                <a16:creationId xmlns:a16="http://schemas.microsoft.com/office/drawing/2014/main" id="{6EECDE49-EB62-A2D8-1FB4-6EBF9149DC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81" y="795222"/>
            <a:ext cx="768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82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F84690-0224-F3C8-5B9E-0015BD36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5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A0C5C0A-DADF-3230-8926-3487A43B22F4}"/>
              </a:ext>
            </a:extLst>
          </p:cNvPr>
          <p:cNvSpPr txBox="1">
            <a:spLocks/>
          </p:cNvSpPr>
          <p:nvPr/>
        </p:nvSpPr>
        <p:spPr>
          <a:xfrm>
            <a:off x="38912" y="3036473"/>
            <a:ext cx="2557263" cy="4508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sz="1600" b="1" dirty="0"/>
              <a:t>Hausmeisterhaus</a:t>
            </a:r>
          </a:p>
        </p:txBody>
      </p:sp>
      <p:pic>
        <p:nvPicPr>
          <p:cNvPr id="3" name="Grafik 2" descr="Ein Bild, das draußen, Baum, Pflanze, Himmel enthält.&#10;&#10;Automatisch generierte Beschreibung">
            <a:extLst>
              <a:ext uri="{FF2B5EF4-FFF2-40B4-BE49-F238E27FC236}">
                <a16:creationId xmlns:a16="http://schemas.microsoft.com/office/drawing/2014/main" id="{8D5D0003-E8D6-44BA-DA51-ADE5B217E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82" y="778912"/>
            <a:ext cx="768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04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04B9A2-D013-0E95-E3B4-DBDEA31E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6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488CC5A-9D14-21F6-A8E1-F41B41AC1641}"/>
              </a:ext>
            </a:extLst>
          </p:cNvPr>
          <p:cNvSpPr txBox="1">
            <a:spLocks/>
          </p:cNvSpPr>
          <p:nvPr/>
        </p:nvSpPr>
        <p:spPr>
          <a:xfrm>
            <a:off x="38912" y="3036473"/>
            <a:ext cx="2557263" cy="4508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sz="1600" b="1" dirty="0"/>
              <a:t>Heizungsgebäude</a:t>
            </a:r>
          </a:p>
        </p:txBody>
      </p:sp>
      <p:pic>
        <p:nvPicPr>
          <p:cNvPr id="6" name="Inhaltsplatzhalter 5" descr="Ein Bild, das draußen, Himmel, Gras, Grundstück enthält.&#10;&#10;Automatisch generierte Beschreibung">
            <a:extLst>
              <a:ext uri="{FF2B5EF4-FFF2-40B4-BE49-F238E27FC236}">
                <a16:creationId xmlns:a16="http://schemas.microsoft.com/office/drawing/2014/main" id="{CC94E79A-8C95-E544-E780-FB317AAFF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55" y="778912"/>
            <a:ext cx="7679999" cy="5760000"/>
          </a:xfrm>
        </p:spPr>
      </p:pic>
    </p:spTree>
    <p:extLst>
      <p:ext uri="{BB962C8B-B14F-4D97-AF65-F5344CB8AC3E}">
        <p14:creationId xmlns:p14="http://schemas.microsoft.com/office/powerpoint/2010/main" val="999960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t="-1700" r="18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5E7ED0-FBED-6DDE-25FB-AACDA908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7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2E45FA-9665-A044-2068-E2C2A8C7FBAD}"/>
              </a:ext>
            </a:extLst>
          </p:cNvPr>
          <p:cNvSpPr txBox="1">
            <a:spLocks/>
          </p:cNvSpPr>
          <p:nvPr/>
        </p:nvSpPr>
        <p:spPr>
          <a:xfrm>
            <a:off x="38912" y="3036473"/>
            <a:ext cx="2557263" cy="4508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sz="1600" b="1" dirty="0"/>
              <a:t>Garage</a:t>
            </a:r>
          </a:p>
        </p:txBody>
      </p:sp>
      <p:pic>
        <p:nvPicPr>
          <p:cNvPr id="4" name="Grafik 3" descr="Ein Bild, das draußen, Baum, Gras, Bodendecker enthält.&#10;&#10;Automatisch generierte Beschreibung">
            <a:extLst>
              <a:ext uri="{FF2B5EF4-FFF2-40B4-BE49-F238E27FC236}">
                <a16:creationId xmlns:a16="http://schemas.microsoft.com/office/drawing/2014/main" id="{A2DDF3AA-CD07-1275-87D3-99E2A8B3C2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0" b="16918"/>
          <a:stretch/>
        </p:blipFill>
        <p:spPr>
          <a:xfrm>
            <a:off x="2925418" y="778912"/>
            <a:ext cx="857740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80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9D1A439-60BC-4575-874A-7BB3C48A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8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A6236BF-6655-4AA8-9353-B6D1D912ECF1}"/>
              </a:ext>
            </a:extLst>
          </p:cNvPr>
          <p:cNvSpPr txBox="1"/>
          <p:nvPr/>
        </p:nvSpPr>
        <p:spPr>
          <a:xfrm>
            <a:off x="3270782" y="1162925"/>
            <a:ext cx="8529887" cy="4729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Schadstoffuntersuchung				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250440" algn="l"/>
              </a:tabLst>
            </a:pPr>
            <a:endParaRPr lang="de-D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250440" algn="l"/>
              </a:tabLst>
            </a:pPr>
            <a:endParaRPr lang="de-D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Bestandsaufnahme, Massenermittlung		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endParaRPr lang="de-D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endParaRPr lang="de-D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Öffentliche Ausschreibung, Vergabe				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endParaRPr lang="de-D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endParaRPr lang="de-D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Beauftragung der ausführenden Firma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endParaRPr lang="de-DE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endParaRPr lang="de-DE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Beweissicherung Straße					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6C7B7B8-A656-4658-944F-81F0B4CCDDCA}"/>
              </a:ext>
            </a:extLst>
          </p:cNvPr>
          <p:cNvSpPr txBox="1">
            <a:spLocks/>
          </p:cNvSpPr>
          <p:nvPr/>
        </p:nvSpPr>
        <p:spPr>
          <a:xfrm>
            <a:off x="0" y="2907462"/>
            <a:ext cx="2664823" cy="724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ea typeface="Calibri" panose="020F0502020204030204" pitchFamily="34" charset="0"/>
              </a:rPr>
              <a:t>Planungsphase</a:t>
            </a:r>
            <a:endParaRPr lang="de-DE" sz="1800" b="1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0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9D1A439-60BC-4575-874A-7BB3C48A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CF1E-8517-47D7-AFBC-3CD62C123CED}" type="slidenum">
              <a:rPr lang="de-DE" smtClean="0"/>
              <a:t>9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A6236BF-6655-4AA8-9353-B6D1D912ECF1}"/>
              </a:ext>
            </a:extLst>
          </p:cNvPr>
          <p:cNvSpPr txBox="1"/>
          <p:nvPr/>
        </p:nvSpPr>
        <p:spPr>
          <a:xfrm>
            <a:off x="2885875" y="783173"/>
            <a:ext cx="8941690" cy="546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Räumung der Gebäude				Mobiliar, Einbauschränke, Reste aus der Nutzung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250440" algn="l"/>
              </a:tabLst>
            </a:pPr>
            <a:endParaRPr lang="de-D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Einrichtung der Schwarzbereiche		Abschottung, Zugangsschleuse, Unterdruckgerät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endParaRPr lang="de-D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Ausbau der Schadstoffe				KMF, Asbest, PAK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endParaRPr lang="de-D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Reinigung						Feuchtreinigung der Sanierungsbereiche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endParaRPr lang="de-D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Freimessung der Schwarzbereiche		Luftmessung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endParaRPr lang="de-D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Aufhebung der Schwarzbereiche		Rückbau Schleusen und Abschottung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endParaRPr lang="de-DE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Abbruch						Abbruch mit Großgeräten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endParaRPr lang="de-DE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250440" algn="l"/>
              </a:tabLst>
            </a:pP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Bodenauffüllung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6C7B7B8-A656-4658-944F-81F0B4CCDDCA}"/>
              </a:ext>
            </a:extLst>
          </p:cNvPr>
          <p:cNvSpPr txBox="1">
            <a:spLocks/>
          </p:cNvSpPr>
          <p:nvPr/>
        </p:nvSpPr>
        <p:spPr>
          <a:xfrm>
            <a:off x="0" y="2907462"/>
            <a:ext cx="2664823" cy="724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effectLst/>
                <a:ea typeface="Calibri" panose="020F0502020204030204" pitchFamily="34" charset="0"/>
              </a:rPr>
              <a:t>Ablauf des Abbruchs</a:t>
            </a:r>
          </a:p>
        </p:txBody>
      </p:sp>
    </p:spTree>
    <p:extLst>
      <p:ext uri="{BB962C8B-B14F-4D97-AF65-F5344CB8AC3E}">
        <p14:creationId xmlns:p14="http://schemas.microsoft.com/office/powerpoint/2010/main" val="303572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ahmen">
  <a:themeElements>
    <a:clrScheme name="Benutzerdefiniert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85A5C1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1C6294"/>
      </a:accent6>
      <a:hlink>
        <a:srgbClr val="6B9F25"/>
      </a:hlink>
      <a:folHlink>
        <a:srgbClr val="9F6715"/>
      </a:folHlink>
    </a:clrScheme>
    <a:fontScheme name="Rahmen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ahm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269</Words>
  <Application>Microsoft Office PowerPoint</Application>
  <PresentationFormat>Breitbild</PresentationFormat>
  <Paragraphs>90</Paragraphs>
  <Slides>20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Arial</vt:lpstr>
      <vt:lpstr>Calibri</vt:lpstr>
      <vt:lpstr>Corbel</vt:lpstr>
      <vt:lpstr>Times New Roman</vt:lpstr>
      <vt:lpstr>Wingdings</vt:lpstr>
      <vt:lpstr>Wingdings 2</vt:lpstr>
      <vt:lpstr>Rahmen</vt:lpstr>
      <vt:lpstr> Schule Beim Sattelhof 14 in Bremen Abbruch der Gebäude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Lageplan Neubau</vt:lpstr>
      <vt:lpstr>Ansichten Neubau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Abbruch des Hochbunkers in der Friedrich-Karl-Straße</dc:title>
  <dc:creator>IBR</dc:creator>
  <cp:lastModifiedBy>Willkomm, Armin (Ortsamt Hemelingen)</cp:lastModifiedBy>
  <cp:revision>170</cp:revision>
  <cp:lastPrinted>2023-01-12T13:46:52Z</cp:lastPrinted>
  <dcterms:created xsi:type="dcterms:W3CDTF">2019-08-01T06:53:23Z</dcterms:created>
  <dcterms:modified xsi:type="dcterms:W3CDTF">2024-09-17T09:14:50Z</dcterms:modified>
</cp:coreProperties>
</file>